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353" r:id="rId3"/>
    <p:sldId id="354" r:id="rId4"/>
    <p:sldId id="368" r:id="rId5"/>
    <p:sldId id="355" r:id="rId6"/>
    <p:sldId id="356" r:id="rId7"/>
    <p:sldId id="357" r:id="rId8"/>
    <p:sldId id="352" r:id="rId9"/>
    <p:sldId id="358" r:id="rId10"/>
    <p:sldId id="359" r:id="rId11"/>
    <p:sldId id="360" r:id="rId12"/>
    <p:sldId id="361" r:id="rId13"/>
    <p:sldId id="362" r:id="rId14"/>
    <p:sldId id="363" r:id="rId15"/>
    <p:sldId id="364" r:id="rId16"/>
    <p:sldId id="365" r:id="rId17"/>
    <p:sldId id="366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2" r:id="rId33"/>
    <p:sldId id="273" r:id="rId34"/>
    <p:sldId id="274" r:id="rId35"/>
    <p:sldId id="275" r:id="rId36"/>
    <p:sldId id="276" r:id="rId37"/>
    <p:sldId id="277" r:id="rId38"/>
    <p:sldId id="278" r:id="rId39"/>
    <p:sldId id="279" r:id="rId40"/>
    <p:sldId id="280" r:id="rId41"/>
    <p:sldId id="281" r:id="rId42"/>
    <p:sldId id="282" r:id="rId43"/>
    <p:sldId id="283" r:id="rId44"/>
    <p:sldId id="284" r:id="rId45"/>
    <p:sldId id="285" r:id="rId46"/>
    <p:sldId id="286" r:id="rId47"/>
    <p:sldId id="287" r:id="rId48"/>
    <p:sldId id="288" r:id="rId49"/>
    <p:sldId id="289" r:id="rId50"/>
    <p:sldId id="290" r:id="rId51"/>
    <p:sldId id="291" r:id="rId52"/>
    <p:sldId id="292" r:id="rId53"/>
    <p:sldId id="293" r:id="rId54"/>
    <p:sldId id="294" r:id="rId55"/>
    <p:sldId id="295" r:id="rId56"/>
    <p:sldId id="301" r:id="rId57"/>
    <p:sldId id="297" r:id="rId58"/>
    <p:sldId id="298" r:id="rId59"/>
    <p:sldId id="299" r:id="rId60"/>
    <p:sldId id="302" r:id="rId61"/>
    <p:sldId id="303" r:id="rId62"/>
    <p:sldId id="304" r:id="rId63"/>
    <p:sldId id="305" r:id="rId64"/>
    <p:sldId id="306" r:id="rId65"/>
    <p:sldId id="307" r:id="rId66"/>
    <p:sldId id="308" r:id="rId67"/>
    <p:sldId id="309" r:id="rId68"/>
    <p:sldId id="314" r:id="rId69"/>
    <p:sldId id="311" r:id="rId70"/>
    <p:sldId id="312" r:id="rId71"/>
    <p:sldId id="315" r:id="rId72"/>
    <p:sldId id="370" r:id="rId73"/>
    <p:sldId id="317" r:id="rId74"/>
    <p:sldId id="318" r:id="rId75"/>
    <p:sldId id="319" r:id="rId76"/>
    <p:sldId id="320" r:id="rId77"/>
    <p:sldId id="321" r:id="rId78"/>
    <p:sldId id="322" r:id="rId79"/>
    <p:sldId id="323" r:id="rId80"/>
    <p:sldId id="324" r:id="rId81"/>
    <p:sldId id="325" r:id="rId82"/>
    <p:sldId id="326" r:id="rId83"/>
    <p:sldId id="327" r:id="rId84"/>
    <p:sldId id="328" r:id="rId85"/>
    <p:sldId id="329" r:id="rId86"/>
    <p:sldId id="330" r:id="rId87"/>
    <p:sldId id="331" r:id="rId88"/>
    <p:sldId id="332" r:id="rId89"/>
    <p:sldId id="333" r:id="rId90"/>
    <p:sldId id="334" r:id="rId91"/>
    <p:sldId id="335" r:id="rId92"/>
    <p:sldId id="339" r:id="rId93"/>
    <p:sldId id="336" r:id="rId94"/>
    <p:sldId id="340" r:id="rId95"/>
    <p:sldId id="341" r:id="rId96"/>
    <p:sldId id="342" r:id="rId97"/>
    <p:sldId id="343" r:id="rId98"/>
    <p:sldId id="347" r:id="rId99"/>
    <p:sldId id="345" r:id="rId100"/>
    <p:sldId id="348" r:id="rId101"/>
    <p:sldId id="349" r:id="rId102"/>
    <p:sldId id="367" r:id="rId10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92BB-D51D-49E0-971E-C7AA7C2A03C1}" type="datetimeFigureOut">
              <a:rPr lang="pl-PL" smtClean="0"/>
              <a:t>2017-12-31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0C08C-0477-48FD-A271-3AAB464061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0657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92BB-D51D-49E0-971E-C7AA7C2A03C1}" type="datetimeFigureOut">
              <a:rPr lang="pl-PL" smtClean="0"/>
              <a:t>2017-12-31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0C08C-0477-48FD-A271-3AAB464061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3902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92BB-D51D-49E0-971E-C7AA7C2A03C1}" type="datetimeFigureOut">
              <a:rPr lang="pl-PL" smtClean="0"/>
              <a:t>2017-12-31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0C08C-0477-48FD-A271-3AAB464061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0236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92BB-D51D-49E0-971E-C7AA7C2A03C1}" type="datetimeFigureOut">
              <a:rPr lang="pl-PL" smtClean="0"/>
              <a:t>2017-12-31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0C08C-0477-48FD-A271-3AAB464061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8128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92BB-D51D-49E0-971E-C7AA7C2A03C1}" type="datetimeFigureOut">
              <a:rPr lang="pl-PL" smtClean="0"/>
              <a:t>2017-12-31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0C08C-0477-48FD-A271-3AAB464061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4456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92BB-D51D-49E0-971E-C7AA7C2A03C1}" type="datetimeFigureOut">
              <a:rPr lang="pl-PL" smtClean="0"/>
              <a:t>2017-12-31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0C08C-0477-48FD-A271-3AAB464061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618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92BB-D51D-49E0-971E-C7AA7C2A03C1}" type="datetimeFigureOut">
              <a:rPr lang="pl-PL" smtClean="0"/>
              <a:t>2017-12-31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0C08C-0477-48FD-A271-3AAB464061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1004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92BB-D51D-49E0-971E-C7AA7C2A03C1}" type="datetimeFigureOut">
              <a:rPr lang="pl-PL" smtClean="0"/>
              <a:t>2017-12-31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0C08C-0477-48FD-A271-3AAB464061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3101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92BB-D51D-49E0-971E-C7AA7C2A03C1}" type="datetimeFigureOut">
              <a:rPr lang="pl-PL" smtClean="0"/>
              <a:t>2017-12-31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0C08C-0477-48FD-A271-3AAB464061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2686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92BB-D51D-49E0-971E-C7AA7C2A03C1}" type="datetimeFigureOut">
              <a:rPr lang="pl-PL" smtClean="0"/>
              <a:t>2017-12-31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0C08C-0477-48FD-A271-3AAB464061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1672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92BB-D51D-49E0-971E-C7AA7C2A03C1}" type="datetimeFigureOut">
              <a:rPr lang="pl-PL" smtClean="0"/>
              <a:t>2017-12-31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0C08C-0477-48FD-A271-3AAB464061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2350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092BB-D51D-49E0-971E-C7AA7C2A03C1}" type="datetimeFigureOut">
              <a:rPr lang="pl-PL" smtClean="0"/>
              <a:t>2017-12-31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0C08C-0477-48FD-A271-3AAB464061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159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87016" y="3212976"/>
            <a:ext cx="88569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bg1"/>
                </a:solidFill>
                <a:cs typeface="Arial" pitchFamily="34" charset="0"/>
              </a:rPr>
              <a:t>„WŚRÓD LASÓW, JEZIOR, </a:t>
            </a:r>
            <a:r>
              <a:rPr lang="pl-PL" sz="2800" b="1" dirty="0" smtClean="0">
                <a:solidFill>
                  <a:schemeClr val="bg1"/>
                </a:solidFill>
                <a:cs typeface="Arial" pitchFamily="34" charset="0"/>
              </a:rPr>
              <a:t>ŁĄK I </a:t>
            </a:r>
            <a:r>
              <a:rPr lang="pl-PL" sz="2800" b="1" dirty="0">
                <a:solidFill>
                  <a:schemeClr val="bg1"/>
                </a:solidFill>
                <a:cs typeface="Arial" pitchFamily="34" charset="0"/>
              </a:rPr>
              <a:t>PÓL ZIEMI OLECKIEJ …”</a:t>
            </a:r>
          </a:p>
          <a:p>
            <a:r>
              <a:rPr lang="pl-PL" sz="2800" b="1" dirty="0">
                <a:latin typeface="Arial" pitchFamily="34" charset="0"/>
                <a:cs typeface="Arial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570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G:\KRONIKA. PROJEKT TURYSTYCZNY\KRONIKA\Kronika. Pojekt. Judziki\Judziki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2" y="0"/>
            <a:ext cx="9150941" cy="687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179512" y="482446"/>
            <a:ext cx="885698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Komunikacja: </a:t>
            </a:r>
            <a:r>
              <a:rPr lang="pl-PL" dirty="0"/>
              <a:t>Miasto i gminę Olecko przecinają główne drogi regionu: </a:t>
            </a:r>
          </a:p>
          <a:p>
            <a:r>
              <a:rPr lang="pl-PL" dirty="0"/>
              <a:t>- droga krajowa nr 65 (Gołdap-Olecko-Ełk), </a:t>
            </a:r>
          </a:p>
          <a:p>
            <a:r>
              <a:rPr lang="pl-PL" dirty="0"/>
              <a:t>- droga wojewódzka nr 655 (</a:t>
            </a:r>
            <a:r>
              <a:rPr lang="pl-PL" dirty="0" smtClean="0"/>
              <a:t>Kąp-Wydminy-Olecko-Raczki-Suwałki-Rutka Tartak</a:t>
            </a:r>
            <a:r>
              <a:rPr lang="pl-PL" dirty="0"/>
              <a:t>),</a:t>
            </a:r>
          </a:p>
          <a:p>
            <a:r>
              <a:rPr lang="pl-PL" dirty="0"/>
              <a:t>- droga wojewódzka nr 653 (Sedranki-Bakałarzewo-Suwałki-Sejny-Poćkuny).</a:t>
            </a:r>
          </a:p>
          <a:p>
            <a:r>
              <a:rPr lang="pl-PL" dirty="0"/>
              <a:t>Są to główne połączenia z większymi miastami regionu (Augustów, Ełk, Suwałki, Gołdap); odległości pomiędzy Oleckiem a tymi miastami wynoszą średnio 35 km.</a:t>
            </a:r>
          </a:p>
          <a:p>
            <a:r>
              <a:rPr lang="pl-PL" dirty="0">
                <a:solidFill>
                  <a:schemeClr val="bg1"/>
                </a:solidFill>
              </a:rPr>
              <a:t> </a:t>
            </a:r>
            <a:endParaRPr lang="pl-PL" dirty="0" smtClean="0">
              <a:solidFill>
                <a:schemeClr val="bg1"/>
              </a:solidFill>
            </a:endParaRPr>
          </a:p>
          <a:p>
            <a:endParaRPr lang="pl-PL" dirty="0">
              <a:solidFill>
                <a:schemeClr val="bg1"/>
              </a:solidFill>
            </a:endParaRPr>
          </a:p>
          <a:p>
            <a:endParaRPr lang="pl-PL" dirty="0">
              <a:solidFill>
                <a:schemeClr val="bg1"/>
              </a:solidFill>
            </a:endParaRPr>
          </a:p>
          <a:p>
            <a:r>
              <a:rPr lang="pl-PL" b="1" dirty="0">
                <a:solidFill>
                  <a:schemeClr val="bg1"/>
                </a:solidFill>
              </a:rPr>
              <a:t>Odległości z Olecka do wybranych miejscowości: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Plewki – 15 km, Doliwy – 11 km, </a:t>
            </a:r>
            <a:r>
              <a:rPr lang="pl-PL" dirty="0" err="1">
                <a:solidFill>
                  <a:schemeClr val="bg1"/>
                </a:solidFill>
              </a:rPr>
              <a:t>Lipkowo</a:t>
            </a:r>
            <a:r>
              <a:rPr lang="pl-PL" dirty="0">
                <a:solidFill>
                  <a:schemeClr val="bg1"/>
                </a:solidFill>
              </a:rPr>
              <a:t> – 5 km, Babki Gąseckie – 18 km.</a:t>
            </a:r>
          </a:p>
          <a:p>
            <a:r>
              <a:rPr lang="pl-PL" b="1" dirty="0">
                <a:solidFill>
                  <a:schemeClr val="bg1"/>
                </a:solidFill>
              </a:rPr>
              <a:t> 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b="1" dirty="0">
                <a:solidFill>
                  <a:schemeClr val="bg1"/>
                </a:solidFill>
              </a:rPr>
              <a:t>Ukształtowanie powierzchni: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- obszar pagórkowaty (Mazury Garbate),</a:t>
            </a:r>
          </a:p>
          <a:p>
            <a:r>
              <a:rPr lang="pl-PL" dirty="0">
                <a:solidFill>
                  <a:schemeClr val="bg1"/>
                </a:solidFill>
              </a:rPr>
              <a:t>- krajobraz polodowcowy z urozmaiconą rzeźbą terenu (najbardziej urozmaicona rzeźba </a:t>
            </a:r>
          </a:p>
          <a:p>
            <a:r>
              <a:rPr lang="pl-PL" dirty="0">
                <a:solidFill>
                  <a:schemeClr val="bg1"/>
                </a:solidFill>
              </a:rPr>
              <a:t>  terenu występuje w części północno-wschodniej),</a:t>
            </a:r>
          </a:p>
          <a:p>
            <a:r>
              <a:rPr lang="pl-PL" dirty="0">
                <a:solidFill>
                  <a:schemeClr val="bg1"/>
                </a:solidFill>
              </a:rPr>
              <a:t>- wzniesienia moren czołowych (od 121 do 220 m n.p.m.),</a:t>
            </a:r>
          </a:p>
          <a:p>
            <a:r>
              <a:rPr lang="pl-PL" dirty="0">
                <a:solidFill>
                  <a:schemeClr val="bg1"/>
                </a:solidFill>
              </a:rPr>
              <a:t>- zagłębienia bezodpływowe,</a:t>
            </a:r>
          </a:p>
          <a:p>
            <a:r>
              <a:rPr lang="pl-PL" dirty="0">
                <a:solidFill>
                  <a:schemeClr val="bg1"/>
                </a:solidFill>
              </a:rPr>
              <a:t>- niewielkie i nieliczne tereny równinne,</a:t>
            </a:r>
          </a:p>
          <a:p>
            <a:r>
              <a:rPr lang="pl-PL" dirty="0">
                <a:solidFill>
                  <a:schemeClr val="bg1"/>
                </a:solidFill>
              </a:rPr>
              <a:t>- dolina rzeki Legi,</a:t>
            </a:r>
          </a:p>
          <a:p>
            <a:r>
              <a:rPr lang="pl-PL" dirty="0">
                <a:solidFill>
                  <a:schemeClr val="bg1"/>
                </a:solidFill>
              </a:rPr>
              <a:t>- jeziora rynnowe,</a:t>
            </a:r>
          </a:p>
          <a:p>
            <a:r>
              <a:rPr lang="pl-PL" dirty="0">
                <a:solidFill>
                  <a:schemeClr val="bg1"/>
                </a:solidFill>
              </a:rPr>
              <a:t>- sieć rzeczna bardzo gęsta i nieregularna, bardzo liczne strumienie.</a:t>
            </a:r>
          </a:p>
        </p:txBody>
      </p:sp>
    </p:spTree>
    <p:extLst>
      <p:ext uri="{BB962C8B-B14F-4D97-AF65-F5344CB8AC3E}">
        <p14:creationId xmlns:p14="http://schemas.microsoft.com/office/powerpoint/2010/main" val="318091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KRONIKA. PROJEKT TURYSTYCZNY\PREZENTACJA\Prezentacja Atrakcje turystyczne  foto zmn\66. Cmentarze w Babkach G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22" y="1457"/>
            <a:ext cx="9159521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G:\KRONIKA. PROJEKT TURYSTYCZNY\PREZENTACJA\Kontur gminy Olecko i miejscowosci\kontur Babki Gąseckie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105" y="5439"/>
            <a:ext cx="1596657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1564" y="5192313"/>
            <a:ext cx="89229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latin typeface="Arial" pitchFamily="34" charset="0"/>
                <a:cs typeface="Arial" pitchFamily="34" charset="0"/>
              </a:rPr>
              <a:t>66. Babki Gąseckie. Cmentarze ewangelickie z XIX w.</a:t>
            </a:r>
          </a:p>
        </p:txBody>
      </p:sp>
      <p:sp>
        <p:nvSpPr>
          <p:cNvPr id="4" name="Prostokąt 3"/>
          <p:cNvSpPr/>
          <p:nvPr/>
        </p:nvSpPr>
        <p:spPr>
          <a:xfrm>
            <a:off x="54821" y="5653978"/>
            <a:ext cx="8784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latin typeface="Arial" pitchFamily="34" charset="0"/>
                <a:cs typeface="Arial" pitchFamily="34" charset="0"/>
              </a:rPr>
              <a:t>Dwa cmentarze ewangelickie położone są blisko siebie, jeden 300 m, drugi 500 m na zachód od wsi. Pochodzą z XIX wieku. </a:t>
            </a:r>
          </a:p>
        </p:txBody>
      </p:sp>
    </p:spTree>
    <p:extLst>
      <p:ext uri="{BB962C8B-B14F-4D97-AF65-F5344CB8AC3E}">
        <p14:creationId xmlns:p14="http://schemas.microsoft.com/office/powerpoint/2010/main" val="211123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KRONIKA. PROJEKT TURYSTYCZNY\PREZENTACJA\Prezentacja Atrakcje turystyczne  foto zmn\67. Biwakowanie Babki Gaseck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95467"/>
            <a:ext cx="9144000" cy="516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194" y="6401855"/>
            <a:ext cx="69847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  … przy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elektrowni wodnej. Miejsce ogólnodostępne. </a:t>
            </a:r>
          </a:p>
        </p:txBody>
      </p:sp>
      <p:sp>
        <p:nvSpPr>
          <p:cNvPr id="3" name="Prostokąt 2"/>
          <p:cNvSpPr/>
          <p:nvPr/>
        </p:nvSpPr>
        <p:spPr>
          <a:xfrm>
            <a:off x="107504" y="5986357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latin typeface="Arial" pitchFamily="34" charset="0"/>
                <a:cs typeface="Arial" pitchFamily="34" charset="0"/>
              </a:rPr>
              <a:t>67. Babki Gąseckie. Miejsce do biwakowania</a:t>
            </a:r>
          </a:p>
          <a:p>
            <a:r>
              <a:rPr lang="pl-PL" sz="2400" b="1" dirty="0">
                <a:latin typeface="Arial" pitchFamily="34" charset="0"/>
                <a:cs typeface="Arial" pitchFamily="34" charset="0"/>
              </a:rPr>
              <a:t> </a:t>
            </a:r>
          </a:p>
        </p:txBody>
      </p:sp>
      <p:pic>
        <p:nvPicPr>
          <p:cNvPr id="5" name="Picture 3" descr="G:\KRONIKA. PROJEKT TURYSTYCZNY\PREZENTACJA\Kontur gminy Olecko i miejscowosci\kontur Babki Gąseckie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8"/>
            <a:ext cx="1596657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64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134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-13854" y="6211669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Opracowanie: </a:t>
            </a:r>
          </a:p>
          <a:p>
            <a:r>
              <a:rPr lang="pl-PL" dirty="0"/>
              <a:t>Andrzej Malinowski, Wojciech </a:t>
            </a:r>
            <a:r>
              <a:rPr lang="pl-PL" dirty="0" err="1"/>
              <a:t>Jegliński</a:t>
            </a:r>
            <a:r>
              <a:rPr lang="pl-PL" dirty="0"/>
              <a:t>, Wojciech Tatarczuk. Olecko 2017</a:t>
            </a:r>
          </a:p>
        </p:txBody>
      </p:sp>
    </p:spTree>
    <p:extLst>
      <p:ext uri="{BB962C8B-B14F-4D97-AF65-F5344CB8AC3E}">
        <p14:creationId xmlns:p14="http://schemas.microsoft.com/office/powerpoint/2010/main" val="152466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97" y="1"/>
            <a:ext cx="917559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/>
          <p:cNvSpPr/>
          <p:nvPr/>
        </p:nvSpPr>
        <p:spPr>
          <a:xfrm>
            <a:off x="222658" y="188640"/>
            <a:ext cx="866708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b="1" dirty="0" smtClean="0">
              <a:solidFill>
                <a:schemeClr val="bg1"/>
              </a:solidFill>
            </a:endParaRPr>
          </a:p>
          <a:p>
            <a:r>
              <a:rPr lang="pl-PL" b="1" dirty="0" smtClean="0"/>
              <a:t>Liczba </a:t>
            </a:r>
            <a:r>
              <a:rPr lang="pl-PL" b="1" dirty="0"/>
              <a:t>jezior (nazwanych): </a:t>
            </a:r>
            <a:r>
              <a:rPr lang="pl-PL" dirty="0"/>
              <a:t>16</a:t>
            </a:r>
          </a:p>
          <a:p>
            <a:r>
              <a:rPr lang="pl-PL" b="1" i="1" dirty="0"/>
              <a:t>Jeziora </a:t>
            </a:r>
            <a:r>
              <a:rPr lang="pl-PL" i="1" dirty="0"/>
              <a:t>– Boczne, </a:t>
            </a:r>
            <a:r>
              <a:rPr lang="pl-PL" i="1" dirty="0" err="1"/>
              <a:t>Dobskie</a:t>
            </a:r>
            <a:r>
              <a:rPr lang="pl-PL" i="1" dirty="0"/>
              <a:t>, Głębokie, </a:t>
            </a:r>
            <a:r>
              <a:rPr lang="pl-PL" i="1" dirty="0" err="1"/>
              <a:t>Gordejskie</a:t>
            </a:r>
            <a:r>
              <a:rPr lang="pl-PL" i="1" dirty="0"/>
              <a:t>, </a:t>
            </a:r>
            <a:r>
              <a:rPr lang="pl-PL" i="1" dirty="0" err="1"/>
              <a:t>Juchówko</a:t>
            </a:r>
            <a:r>
              <a:rPr lang="pl-PL" i="1" dirty="0"/>
              <a:t> Małe, Kociołek, Kuliste, Łęgowskie, Olecko Małe, Oleckie Wielkie (najgłębsze – 45,2 m; powierzchnia 227,3 ha), Olszewskie, </a:t>
            </a:r>
            <a:r>
              <a:rPr lang="pl-PL" i="1" dirty="0" err="1"/>
              <a:t>Romoły</a:t>
            </a:r>
            <a:r>
              <a:rPr lang="pl-PL" i="1" dirty="0"/>
              <a:t>, </a:t>
            </a:r>
            <a:r>
              <a:rPr lang="pl-PL" i="1" dirty="0" err="1"/>
              <a:t>Ryzonka</a:t>
            </a:r>
            <a:r>
              <a:rPr lang="pl-PL" i="1" dirty="0"/>
              <a:t> Duża, </a:t>
            </a:r>
            <a:r>
              <a:rPr lang="pl-PL" i="1" dirty="0" err="1"/>
              <a:t>Ryzonka</a:t>
            </a:r>
            <a:r>
              <a:rPr lang="pl-PL" i="1" dirty="0"/>
              <a:t> Mała, </a:t>
            </a:r>
            <a:r>
              <a:rPr lang="pl-PL" i="1" dirty="0" err="1"/>
              <a:t>Sedraneckie</a:t>
            </a:r>
            <a:r>
              <a:rPr lang="pl-PL" i="1" dirty="0"/>
              <a:t>, Zajdy</a:t>
            </a:r>
            <a:endParaRPr lang="pl-PL" dirty="0"/>
          </a:p>
          <a:p>
            <a:endParaRPr lang="pl-PL" b="1" dirty="0"/>
          </a:p>
          <a:p>
            <a:endParaRPr lang="pl-PL" b="1" dirty="0" smtClean="0"/>
          </a:p>
          <a:p>
            <a:endParaRPr lang="pl-PL" b="1" dirty="0" smtClean="0">
              <a:solidFill>
                <a:schemeClr val="bg1"/>
              </a:solidFill>
            </a:endParaRPr>
          </a:p>
          <a:p>
            <a:endParaRPr lang="pl-PL" b="1" dirty="0">
              <a:solidFill>
                <a:schemeClr val="bg1"/>
              </a:solidFill>
            </a:endParaRPr>
          </a:p>
          <a:p>
            <a:endParaRPr lang="pl-PL" b="1" dirty="0" smtClean="0">
              <a:solidFill>
                <a:schemeClr val="bg1"/>
              </a:solidFill>
            </a:endParaRPr>
          </a:p>
          <a:p>
            <a:endParaRPr lang="pl-PL" b="1" dirty="0">
              <a:solidFill>
                <a:schemeClr val="bg1"/>
              </a:solidFill>
            </a:endParaRPr>
          </a:p>
          <a:p>
            <a:r>
              <a:rPr lang="pl-PL" b="1" dirty="0" smtClean="0">
                <a:solidFill>
                  <a:schemeClr val="bg1"/>
                </a:solidFill>
              </a:rPr>
              <a:t>Liczba </a:t>
            </a:r>
            <a:r>
              <a:rPr lang="pl-PL" b="1" dirty="0">
                <a:solidFill>
                  <a:schemeClr val="bg1"/>
                </a:solidFill>
              </a:rPr>
              <a:t>rzek (nazwanych): </a:t>
            </a:r>
            <a:r>
              <a:rPr lang="pl-PL" dirty="0">
                <a:solidFill>
                  <a:schemeClr val="bg1"/>
                </a:solidFill>
              </a:rPr>
              <a:t>8</a:t>
            </a:r>
          </a:p>
          <a:p>
            <a:r>
              <a:rPr lang="pl-PL" b="1" i="1" dirty="0">
                <a:solidFill>
                  <a:schemeClr val="bg1"/>
                </a:solidFill>
              </a:rPr>
              <a:t>Rzeki:</a:t>
            </a:r>
            <a:r>
              <a:rPr lang="pl-PL" i="1" dirty="0">
                <a:solidFill>
                  <a:schemeClr val="bg1"/>
                </a:solidFill>
              </a:rPr>
              <a:t> Czarna, </a:t>
            </a:r>
            <a:r>
              <a:rPr lang="pl-PL" i="1" dirty="0" err="1">
                <a:solidFill>
                  <a:schemeClr val="bg1"/>
                </a:solidFill>
              </a:rPr>
              <a:t>Golubica</a:t>
            </a:r>
            <a:r>
              <a:rPr lang="pl-PL" i="1" dirty="0">
                <a:solidFill>
                  <a:schemeClr val="bg1"/>
                </a:solidFill>
              </a:rPr>
              <a:t>, Lega (główna), </a:t>
            </a:r>
            <a:r>
              <a:rPr lang="pl-PL" i="1" dirty="0" err="1">
                <a:solidFill>
                  <a:schemeClr val="bg1"/>
                </a:solidFill>
              </a:rPr>
              <a:t>Możanka</a:t>
            </a:r>
            <a:r>
              <a:rPr lang="pl-PL" i="1" dirty="0">
                <a:solidFill>
                  <a:schemeClr val="bg1"/>
                </a:solidFill>
              </a:rPr>
              <a:t>, Pietraszka, </a:t>
            </a:r>
            <a:r>
              <a:rPr lang="pl-PL" i="1" dirty="0" err="1">
                <a:solidFill>
                  <a:schemeClr val="bg1"/>
                </a:solidFill>
              </a:rPr>
              <a:t>Pluskwianka</a:t>
            </a:r>
            <a:r>
              <a:rPr lang="pl-PL" i="1" dirty="0">
                <a:solidFill>
                  <a:schemeClr val="bg1"/>
                </a:solidFill>
              </a:rPr>
              <a:t>, Przepiórka, </a:t>
            </a:r>
            <a:r>
              <a:rPr lang="pl-PL" i="1" dirty="0" err="1">
                <a:solidFill>
                  <a:schemeClr val="bg1"/>
                </a:solidFill>
              </a:rPr>
              <a:t>Sedranka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i="1" dirty="0">
                <a:solidFill>
                  <a:schemeClr val="bg1"/>
                </a:solidFill>
              </a:rPr>
              <a:t> 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b="1" dirty="0">
                <a:solidFill>
                  <a:schemeClr val="bg1"/>
                </a:solidFill>
              </a:rPr>
              <a:t>Klimat: 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- umiarkowany ciepły przejściowy,</a:t>
            </a:r>
          </a:p>
          <a:p>
            <a:r>
              <a:rPr lang="pl-PL" dirty="0">
                <a:solidFill>
                  <a:schemeClr val="bg1"/>
                </a:solidFill>
              </a:rPr>
              <a:t>- średnia roczna temperatura powietrza waha się w granicach od 6,0 do 6,5°C,</a:t>
            </a:r>
          </a:p>
          <a:p>
            <a:r>
              <a:rPr lang="pl-PL" dirty="0">
                <a:solidFill>
                  <a:schemeClr val="bg1"/>
                </a:solidFill>
              </a:rPr>
              <a:t>- około 50 dni mroźnych w ciągu roku (z przymrozkami ponad 130),</a:t>
            </a:r>
          </a:p>
          <a:p>
            <a:r>
              <a:rPr lang="pl-PL" dirty="0">
                <a:solidFill>
                  <a:schemeClr val="bg1"/>
                </a:solidFill>
              </a:rPr>
              <a:t>- pokrywa śnieżna zalega do 90 dni,</a:t>
            </a:r>
          </a:p>
          <a:p>
            <a:r>
              <a:rPr lang="pl-PL" dirty="0">
                <a:solidFill>
                  <a:schemeClr val="bg1"/>
                </a:solidFill>
              </a:rPr>
              <a:t>- krótki okres wegetacyjny 175-190 dni, </a:t>
            </a:r>
          </a:p>
          <a:p>
            <a:r>
              <a:rPr lang="pl-PL" dirty="0">
                <a:solidFill>
                  <a:schemeClr val="bg1"/>
                </a:solidFill>
              </a:rPr>
              <a:t>- średnioroczne opady 623 mm.</a:t>
            </a:r>
          </a:p>
          <a:p>
            <a:r>
              <a:rPr lang="pl-PL" b="1" dirty="0">
                <a:solidFill>
                  <a:schemeClr val="bg1"/>
                </a:solidFill>
              </a:rPr>
              <a:t> 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5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rostokąt 6"/>
          <p:cNvSpPr/>
          <p:nvPr/>
        </p:nvSpPr>
        <p:spPr>
          <a:xfrm>
            <a:off x="344991" y="2564904"/>
            <a:ext cx="84249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Flora i fauna: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- lesistość: 17,9%</a:t>
            </a:r>
          </a:p>
          <a:p>
            <a:r>
              <a:rPr lang="pl-PL" dirty="0">
                <a:solidFill>
                  <a:schemeClr val="bg1"/>
                </a:solidFill>
              </a:rPr>
              <a:t>- bory mieszane, bory bagienne</a:t>
            </a:r>
          </a:p>
          <a:p>
            <a:r>
              <a:rPr lang="pl-PL" dirty="0">
                <a:solidFill>
                  <a:schemeClr val="bg1"/>
                </a:solidFill>
              </a:rPr>
              <a:t>- lasy liściaste </a:t>
            </a:r>
          </a:p>
          <a:p>
            <a:r>
              <a:rPr lang="pl-PL" dirty="0">
                <a:solidFill>
                  <a:schemeClr val="bg1"/>
                </a:solidFill>
              </a:rPr>
              <a:t>- świerk, sosna, lipa drobnolistna, brzoza brodawkowata, </a:t>
            </a:r>
          </a:p>
          <a:p>
            <a:r>
              <a:rPr lang="pl-PL" dirty="0">
                <a:solidFill>
                  <a:schemeClr val="bg1"/>
                </a:solidFill>
              </a:rPr>
              <a:t>  dąb szypułkowy, jesion wyniosły, grab pospolity, olcha czarna</a:t>
            </a:r>
          </a:p>
          <a:p>
            <a:r>
              <a:rPr lang="pl-PL" dirty="0">
                <a:solidFill>
                  <a:schemeClr val="bg1"/>
                </a:solidFill>
              </a:rPr>
              <a:t>- torfowiska, łąki, pola</a:t>
            </a:r>
          </a:p>
          <a:p>
            <a:r>
              <a:rPr lang="pl-PL" dirty="0">
                <a:solidFill>
                  <a:schemeClr val="bg1"/>
                </a:solidFill>
              </a:rPr>
              <a:t>- około 350 gatunków ptaków (m.in. bielik zwyczajny, orlik krzykliwy, </a:t>
            </a:r>
          </a:p>
          <a:p>
            <a:r>
              <a:rPr lang="pl-PL" dirty="0">
                <a:solidFill>
                  <a:schemeClr val="bg1"/>
                </a:solidFill>
              </a:rPr>
              <a:t>  bocian biały, bocian czarny, jaskółka, dzięcioł)</a:t>
            </a:r>
          </a:p>
          <a:p>
            <a:r>
              <a:rPr lang="pl-PL" dirty="0">
                <a:solidFill>
                  <a:schemeClr val="bg1"/>
                </a:solidFill>
              </a:rPr>
              <a:t>- płazy: kumak nizinny, rzekotka drzewna, żaba, ropucha</a:t>
            </a:r>
          </a:p>
          <a:p>
            <a:r>
              <a:rPr lang="pl-PL" dirty="0">
                <a:solidFill>
                  <a:schemeClr val="bg1"/>
                </a:solidFill>
              </a:rPr>
              <a:t>- gady: padalec zwyczajny, jaszczurka zwinka, jaszczurka żyworodna, </a:t>
            </a:r>
          </a:p>
          <a:p>
            <a:r>
              <a:rPr lang="pl-PL" dirty="0">
                <a:solidFill>
                  <a:schemeClr val="bg1"/>
                </a:solidFill>
              </a:rPr>
              <a:t>  żmija zygzakowata, zaskroniec</a:t>
            </a:r>
          </a:p>
          <a:p>
            <a:r>
              <a:rPr lang="pl-PL" dirty="0">
                <a:solidFill>
                  <a:schemeClr val="bg1"/>
                </a:solidFill>
              </a:rPr>
              <a:t>- ryby: m.in. sieja, sielawa, okoń, szczupak, leszcz, sum</a:t>
            </a:r>
          </a:p>
          <a:p>
            <a:r>
              <a:rPr lang="pl-PL" dirty="0">
                <a:solidFill>
                  <a:schemeClr val="bg1"/>
                </a:solidFill>
              </a:rPr>
              <a:t>- ssaki: m.in. wilk, łoś</a:t>
            </a:r>
          </a:p>
        </p:txBody>
      </p:sp>
    </p:spTree>
    <p:extLst>
      <p:ext uri="{BB962C8B-B14F-4D97-AF65-F5344CB8AC3E}">
        <p14:creationId xmlns:p14="http://schemas.microsoft.com/office/powerpoint/2010/main" val="84481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49" y="0"/>
            <a:ext cx="915094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rostokąt 7"/>
          <p:cNvSpPr/>
          <p:nvPr/>
        </p:nvSpPr>
        <p:spPr>
          <a:xfrm>
            <a:off x="19584" y="127720"/>
            <a:ext cx="8944903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Formy ochrony przyrody:</a:t>
            </a:r>
            <a:endParaRPr lang="pl-PL" dirty="0"/>
          </a:p>
          <a:p>
            <a:r>
              <a:rPr lang="pl-PL" b="1" dirty="0">
                <a:solidFill>
                  <a:schemeClr val="bg1"/>
                </a:solidFill>
              </a:rPr>
              <a:t> 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b="1" dirty="0">
                <a:solidFill>
                  <a:schemeClr val="bg1"/>
                </a:solidFill>
              </a:rPr>
              <a:t>- obszary chronionego krajobrazu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sz="1600" dirty="0">
                <a:solidFill>
                  <a:schemeClr val="bg1"/>
                </a:solidFill>
              </a:rPr>
              <a:t>(51,4% powierzchni gminy; Obszar Chronionego Krajobrazu Jezior Oleckich, </a:t>
            </a:r>
            <a:r>
              <a:rPr lang="pl-PL" sz="1600" dirty="0" smtClean="0">
                <a:solidFill>
                  <a:schemeClr val="bg1"/>
                </a:solidFill>
              </a:rPr>
              <a:t>Obszar </a:t>
            </a:r>
            <a:r>
              <a:rPr lang="pl-PL" sz="1600" dirty="0">
                <a:solidFill>
                  <a:schemeClr val="bg1"/>
                </a:solidFill>
              </a:rPr>
              <a:t>Chronionego Krajobrazu Doliny Legi, Obszar Chronionego Krajobrazu Pojezierza Ełckiego)</a:t>
            </a:r>
          </a:p>
          <a:p>
            <a:r>
              <a:rPr lang="pl-PL" b="1" dirty="0">
                <a:solidFill>
                  <a:schemeClr val="bg1"/>
                </a:solidFill>
              </a:rPr>
              <a:t>- pomniki przyrody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sz="1600" dirty="0">
                <a:solidFill>
                  <a:schemeClr val="bg1"/>
                </a:solidFill>
              </a:rPr>
              <a:t>(14 pomników przyrody: 6 dębów szypułkowych – Olecko, Judziki; 2 lipy drobnolistne – Leśnictwo </a:t>
            </a:r>
            <a:r>
              <a:rPr lang="pl-PL" sz="1600" dirty="0" err="1">
                <a:solidFill>
                  <a:schemeClr val="bg1"/>
                </a:solidFill>
              </a:rPr>
              <a:t>Szczedranka</a:t>
            </a:r>
            <a:r>
              <a:rPr lang="pl-PL" sz="1600" dirty="0">
                <a:solidFill>
                  <a:schemeClr val="bg1"/>
                </a:solidFill>
              </a:rPr>
              <a:t>; 2 sosny wejmutki – Leśnictwo Zajdy, uroczysko Elżbietki; 2 modrzewie europejskie </a:t>
            </a:r>
            <a:endParaRPr lang="pl-PL" sz="1600" dirty="0" smtClean="0">
              <a:solidFill>
                <a:schemeClr val="bg1"/>
              </a:solidFill>
            </a:endParaRPr>
          </a:p>
          <a:p>
            <a:r>
              <a:rPr lang="pl-PL" sz="1600" dirty="0" smtClean="0">
                <a:solidFill>
                  <a:schemeClr val="bg1"/>
                </a:solidFill>
              </a:rPr>
              <a:t>– </a:t>
            </a:r>
            <a:r>
              <a:rPr lang="pl-PL" sz="1600" dirty="0">
                <a:solidFill>
                  <a:schemeClr val="bg1"/>
                </a:solidFill>
              </a:rPr>
              <a:t>Leśnictwo Zajdy, uroczysko Elżbietki; 2 świerki pospolite – Leśnictwo Zajdy, uroczysko Zajdy)</a:t>
            </a:r>
          </a:p>
          <a:p>
            <a:r>
              <a:rPr lang="pl-PL" b="1" dirty="0">
                <a:solidFill>
                  <a:schemeClr val="bg1"/>
                </a:solidFill>
              </a:rPr>
              <a:t>- użytki ekologiczne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sz="1600" dirty="0">
                <a:solidFill>
                  <a:schemeClr val="bg1"/>
                </a:solidFill>
              </a:rPr>
              <a:t>(„Długi Mostek” – pas szuwaru w zatoce przy wypływie rzeki Legi z Jeziora Oleckie Wielkie, miejsce przebywania i lęgów ptaków wodno-błotnych oraz miejsca tarliskowe ryb)</a:t>
            </a:r>
          </a:p>
          <a:p>
            <a:r>
              <a:rPr lang="pl-PL" b="1" dirty="0">
                <a:solidFill>
                  <a:schemeClr val="bg1"/>
                </a:solidFill>
              </a:rPr>
              <a:t>- ochrona gatunkowa roślin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sz="1600" dirty="0">
                <a:solidFill>
                  <a:schemeClr val="bg1"/>
                </a:solidFill>
              </a:rPr>
              <a:t>(m.in. cis pospolity, brzoza niska, rosiczka długolistna i okrągłolistna, czosnek niedźwiedzi)</a:t>
            </a:r>
          </a:p>
          <a:p>
            <a:r>
              <a:rPr lang="pl-PL" b="1" dirty="0">
                <a:solidFill>
                  <a:schemeClr val="bg1"/>
                </a:solidFill>
              </a:rPr>
              <a:t>- ochrona gatunkowa zwierząt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sz="1600" dirty="0">
                <a:solidFill>
                  <a:schemeClr val="bg1"/>
                </a:solidFill>
              </a:rPr>
              <a:t>(m.in. pijawka lekarska,</a:t>
            </a:r>
            <a:r>
              <a:rPr lang="pl-PL" sz="1600" b="1" dirty="0">
                <a:solidFill>
                  <a:schemeClr val="bg1"/>
                </a:solidFill>
              </a:rPr>
              <a:t> </a:t>
            </a:r>
            <a:r>
              <a:rPr lang="pl-PL" sz="1600" dirty="0">
                <a:solidFill>
                  <a:schemeClr val="bg1"/>
                </a:solidFill>
              </a:rPr>
              <a:t>kumak nizinny, żółw błotny, gniewosz plamisty, błotniak łąkowy, wodniczka, nocek łydkowłosy)</a:t>
            </a:r>
          </a:p>
          <a:p>
            <a:r>
              <a:rPr lang="pl-PL" b="1" dirty="0">
                <a:solidFill>
                  <a:schemeClr val="bg1"/>
                </a:solidFill>
              </a:rPr>
              <a:t>- ochrona gatunkowa grzybów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sz="1600" dirty="0">
                <a:solidFill>
                  <a:schemeClr val="bg1"/>
                </a:solidFill>
              </a:rPr>
              <a:t>(</a:t>
            </a:r>
            <a:r>
              <a:rPr lang="pl-PL" sz="1600" dirty="0" err="1">
                <a:solidFill>
                  <a:schemeClr val="bg1"/>
                </a:solidFill>
              </a:rPr>
              <a:t>purchawica</a:t>
            </a:r>
            <a:r>
              <a:rPr lang="pl-PL" sz="1600" dirty="0">
                <a:solidFill>
                  <a:schemeClr val="bg1"/>
                </a:solidFill>
              </a:rPr>
              <a:t> olbrzymia, sromotnik bezwstydny)</a:t>
            </a:r>
          </a:p>
          <a:p>
            <a:r>
              <a:rPr lang="pl-PL" b="1" dirty="0">
                <a:solidFill>
                  <a:schemeClr val="bg1"/>
                </a:solidFill>
              </a:rPr>
              <a:t>- ostoja zwierząt chronionych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sz="1600" dirty="0">
                <a:solidFill>
                  <a:schemeClr val="bg1"/>
                </a:solidFill>
              </a:rPr>
              <a:t>(teren leśny nad Jeziorem </a:t>
            </a:r>
            <a:r>
              <a:rPr lang="pl-PL" sz="1600" dirty="0" err="1">
                <a:solidFill>
                  <a:schemeClr val="bg1"/>
                </a:solidFill>
              </a:rPr>
              <a:t>Sedraneckim</a:t>
            </a:r>
            <a:r>
              <a:rPr lang="pl-PL" sz="1600" dirty="0">
                <a:solidFill>
                  <a:schemeClr val="bg1"/>
                </a:solidFill>
              </a:rPr>
              <a:t>)</a:t>
            </a:r>
          </a:p>
          <a:p>
            <a:r>
              <a:rPr lang="pl-PL" b="1" dirty="0">
                <a:solidFill>
                  <a:schemeClr val="bg1"/>
                </a:solidFill>
              </a:rPr>
              <a:t>- jeziora objęte strefą ciszy 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sz="1600" dirty="0">
                <a:solidFill>
                  <a:schemeClr val="bg1"/>
                </a:solidFill>
              </a:rPr>
              <a:t>(</a:t>
            </a:r>
            <a:r>
              <a:rPr lang="pl-PL" sz="1600" dirty="0" err="1">
                <a:solidFill>
                  <a:schemeClr val="bg1"/>
                </a:solidFill>
              </a:rPr>
              <a:t>Sedraneckie</a:t>
            </a:r>
            <a:r>
              <a:rPr lang="pl-PL" sz="1600" dirty="0">
                <a:solidFill>
                  <a:schemeClr val="bg1"/>
                </a:solidFill>
              </a:rPr>
              <a:t>, </a:t>
            </a:r>
            <a:r>
              <a:rPr lang="pl-PL" sz="1600" dirty="0" err="1">
                <a:solidFill>
                  <a:schemeClr val="bg1"/>
                </a:solidFill>
              </a:rPr>
              <a:t>Dobskie</a:t>
            </a:r>
            <a:r>
              <a:rPr lang="pl-PL" sz="1600" dirty="0">
                <a:solidFill>
                  <a:schemeClr val="bg1"/>
                </a:solidFill>
              </a:rPr>
              <a:t>, Olecko Małe – obszar jezior i tereny do nich przyległe o promieniu 300 m </a:t>
            </a:r>
            <a:r>
              <a:rPr lang="pl-PL" sz="1600" dirty="0" smtClean="0">
                <a:solidFill>
                  <a:schemeClr val="bg1"/>
                </a:solidFill>
              </a:rPr>
              <a:t>od </a:t>
            </a:r>
            <a:r>
              <a:rPr lang="pl-PL" sz="1600" dirty="0">
                <a:solidFill>
                  <a:schemeClr val="bg1"/>
                </a:solidFill>
              </a:rPr>
              <a:t>linii brzegowej) </a:t>
            </a:r>
          </a:p>
        </p:txBody>
      </p:sp>
    </p:spTree>
    <p:extLst>
      <p:ext uri="{BB962C8B-B14F-4D97-AF65-F5344CB8AC3E}">
        <p14:creationId xmlns:p14="http://schemas.microsoft.com/office/powerpoint/2010/main" val="99814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528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77846" y="188640"/>
            <a:ext cx="8788308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Szlaki turystyczne: </a:t>
            </a:r>
            <a:endParaRPr lang="pl-PL" dirty="0"/>
          </a:p>
          <a:p>
            <a:r>
              <a:rPr lang="pl-PL" dirty="0"/>
              <a:t>(wychodzące z Olecka i przechodzące przez gminę Olecko)</a:t>
            </a:r>
          </a:p>
          <a:p>
            <a:r>
              <a:rPr lang="pl-PL" b="1" dirty="0"/>
              <a:t> </a:t>
            </a:r>
            <a:endParaRPr lang="pl-PL" dirty="0"/>
          </a:p>
          <a:p>
            <a:r>
              <a:rPr lang="pl-PL" b="1" dirty="0" smtClean="0">
                <a:solidFill>
                  <a:schemeClr val="bg1"/>
                </a:solidFill>
              </a:rPr>
              <a:t>1. Doliną </a:t>
            </a:r>
            <a:r>
              <a:rPr lang="pl-PL" b="1" dirty="0">
                <a:solidFill>
                  <a:schemeClr val="bg1"/>
                </a:solidFill>
              </a:rPr>
              <a:t>Legi – z nurtem pracowitej rzeki </a:t>
            </a:r>
            <a:r>
              <a:rPr lang="pl-PL" dirty="0">
                <a:solidFill>
                  <a:schemeClr val="bg1"/>
                </a:solidFill>
              </a:rPr>
              <a:t>(Olecko-Małe </a:t>
            </a:r>
            <a:r>
              <a:rPr lang="pl-PL" dirty="0" smtClean="0">
                <a:solidFill>
                  <a:schemeClr val="bg1"/>
                </a:solidFill>
              </a:rPr>
              <a:t>Olecko-Zatyki-Kijewo-Babki  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     Gąseckie </a:t>
            </a:r>
            <a:r>
              <a:rPr lang="pl-PL" dirty="0">
                <a:solidFill>
                  <a:schemeClr val="bg1"/>
                </a:solidFill>
              </a:rPr>
              <a:t>…), trasa oznaczona kolorem niebieskim </a:t>
            </a:r>
            <a:r>
              <a:rPr lang="pl-PL" dirty="0" smtClean="0">
                <a:solidFill>
                  <a:schemeClr val="bg1"/>
                </a:solidFill>
              </a:rPr>
              <a:t>(</a:t>
            </a:r>
            <a:r>
              <a:rPr lang="pl-PL" dirty="0">
                <a:solidFill>
                  <a:schemeClr val="bg1"/>
                </a:solidFill>
              </a:rPr>
              <a:t>szlak dalekobieżny</a:t>
            </a:r>
            <a:r>
              <a:rPr lang="pl-PL" dirty="0" smtClean="0">
                <a:solidFill>
                  <a:schemeClr val="bg1"/>
                </a:solidFill>
              </a:rPr>
              <a:t>)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b="1" dirty="0">
                <a:solidFill>
                  <a:schemeClr val="bg1"/>
                </a:solidFill>
              </a:rPr>
              <a:t>2. Ku Dolinie Rospudy – szlakami przemytników</a:t>
            </a:r>
            <a:r>
              <a:rPr lang="pl-PL" dirty="0">
                <a:solidFill>
                  <a:schemeClr val="bg1"/>
                </a:solidFill>
              </a:rPr>
              <a:t> (</a:t>
            </a:r>
            <a:r>
              <a:rPr lang="pl-PL" dirty="0" err="1" smtClean="0">
                <a:solidFill>
                  <a:schemeClr val="bg1"/>
                </a:solidFill>
              </a:rPr>
              <a:t>Olecko-Możne-Raczki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>
                <a:solidFill>
                  <a:schemeClr val="bg1"/>
                </a:solidFill>
              </a:rPr>
              <a:t>Wielkie …), </a:t>
            </a:r>
            <a:endParaRPr lang="pl-PL" dirty="0" smtClean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smtClean="0">
                <a:solidFill>
                  <a:schemeClr val="bg1"/>
                </a:solidFill>
              </a:rPr>
              <a:t>   trasa oznaczona </a:t>
            </a:r>
            <a:r>
              <a:rPr lang="pl-PL" dirty="0">
                <a:solidFill>
                  <a:schemeClr val="bg1"/>
                </a:solidFill>
              </a:rPr>
              <a:t>kolorem czerwonym (szlak główny</a:t>
            </a:r>
            <a:r>
              <a:rPr lang="pl-PL" dirty="0" smtClean="0">
                <a:solidFill>
                  <a:schemeClr val="bg1"/>
                </a:solidFill>
              </a:rPr>
              <a:t>)</a:t>
            </a:r>
            <a:endParaRPr lang="pl-PL" dirty="0">
              <a:solidFill>
                <a:schemeClr val="bg1"/>
              </a:solidFill>
            </a:endParaRPr>
          </a:p>
          <a:p>
            <a:endParaRPr lang="pl-PL" b="1" dirty="0" smtClean="0">
              <a:solidFill>
                <a:schemeClr val="bg1"/>
              </a:solidFill>
            </a:endParaRPr>
          </a:p>
          <a:p>
            <a:endParaRPr lang="pl-PL" b="1" dirty="0">
              <a:solidFill>
                <a:schemeClr val="bg1"/>
              </a:solidFill>
            </a:endParaRPr>
          </a:p>
          <a:p>
            <a:endParaRPr lang="pl-PL" b="1" dirty="0" smtClean="0">
              <a:solidFill>
                <a:schemeClr val="bg1"/>
              </a:solidFill>
            </a:endParaRPr>
          </a:p>
          <a:p>
            <a:r>
              <a:rPr lang="pl-PL" b="1" dirty="0" smtClean="0">
                <a:solidFill>
                  <a:schemeClr val="bg1"/>
                </a:solidFill>
              </a:rPr>
              <a:t>3</a:t>
            </a:r>
            <a:r>
              <a:rPr lang="pl-PL" b="1" dirty="0">
                <a:solidFill>
                  <a:schemeClr val="bg1"/>
                </a:solidFill>
              </a:rPr>
              <a:t>. Na Szeską Górę – filar mazurskiego świata</a:t>
            </a:r>
            <a:r>
              <a:rPr lang="pl-PL" dirty="0">
                <a:solidFill>
                  <a:schemeClr val="bg1"/>
                </a:solidFill>
              </a:rPr>
              <a:t> (</a:t>
            </a:r>
            <a:r>
              <a:rPr lang="pl-PL" dirty="0" smtClean="0">
                <a:solidFill>
                  <a:schemeClr val="bg1"/>
                </a:solidFill>
              </a:rPr>
              <a:t>Olecko-Sedranki-Babki </a:t>
            </a:r>
            <a:r>
              <a:rPr lang="pl-PL" dirty="0" err="1" smtClean="0">
                <a:solidFill>
                  <a:schemeClr val="bg1"/>
                </a:solidFill>
              </a:rPr>
              <a:t>Oleckie-Lenarty-Biała</a:t>
            </a:r>
            <a:endParaRPr lang="pl-PL" dirty="0" smtClean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smtClean="0">
                <a:solidFill>
                  <a:schemeClr val="bg1"/>
                </a:solidFill>
              </a:rPr>
              <a:t>    Olecka </a:t>
            </a:r>
            <a:r>
              <a:rPr lang="pl-PL" dirty="0">
                <a:solidFill>
                  <a:schemeClr val="bg1"/>
                </a:solidFill>
              </a:rPr>
              <a:t>…), trasa oznaczona kolorem </a:t>
            </a:r>
            <a:r>
              <a:rPr lang="pl-PL" dirty="0" smtClean="0">
                <a:solidFill>
                  <a:schemeClr val="bg1"/>
                </a:solidFill>
              </a:rPr>
              <a:t>czerwonym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b="1" dirty="0">
                <a:solidFill>
                  <a:schemeClr val="bg1"/>
                </a:solidFill>
              </a:rPr>
              <a:t>4. Nad jezioro Garbas – przygranicznymi ścieżkami do </a:t>
            </a:r>
            <a:r>
              <a:rPr lang="pl-PL" b="1" dirty="0" smtClean="0">
                <a:solidFill>
                  <a:schemeClr val="bg1"/>
                </a:solidFill>
              </a:rPr>
              <a:t>bobrowych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b="1" dirty="0" smtClean="0">
                <a:solidFill>
                  <a:schemeClr val="bg1"/>
                </a:solidFill>
              </a:rPr>
              <a:t>żeremi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>
                <a:solidFill>
                  <a:schemeClr val="bg1"/>
                </a:solidFill>
              </a:rPr>
              <a:t>(</a:t>
            </a:r>
            <a:r>
              <a:rPr lang="pl-PL" dirty="0" smtClean="0">
                <a:solidFill>
                  <a:schemeClr val="bg1"/>
                </a:solidFill>
              </a:rPr>
              <a:t>Olecko-Sedranki-</a:t>
            </a:r>
          </a:p>
          <a:p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smtClean="0">
                <a:solidFill>
                  <a:schemeClr val="bg1"/>
                </a:solidFill>
              </a:rPr>
              <a:t>    Pieńki-Babki </a:t>
            </a:r>
            <a:r>
              <a:rPr lang="pl-PL" dirty="0" err="1" smtClean="0">
                <a:solidFill>
                  <a:schemeClr val="bg1"/>
                </a:solidFill>
              </a:rPr>
              <a:t>Oleckie-Dąbrowskie-Borawskie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smtClean="0">
                <a:solidFill>
                  <a:schemeClr val="bg1"/>
                </a:solidFill>
              </a:rPr>
              <a:t>Małe-Plewki</a:t>
            </a:r>
            <a:r>
              <a:rPr lang="pl-PL" dirty="0">
                <a:solidFill>
                  <a:schemeClr val="bg1"/>
                </a:solidFill>
              </a:rPr>
              <a:t>…), </a:t>
            </a:r>
            <a:r>
              <a:rPr lang="pl-PL" dirty="0" smtClean="0">
                <a:solidFill>
                  <a:schemeClr val="bg1"/>
                </a:solidFill>
              </a:rPr>
              <a:t>trasa </a:t>
            </a:r>
            <a:r>
              <a:rPr lang="pl-PL" dirty="0">
                <a:solidFill>
                  <a:schemeClr val="bg1"/>
                </a:solidFill>
              </a:rPr>
              <a:t>oznaczona </a:t>
            </a:r>
            <a:r>
              <a:rPr lang="pl-PL" dirty="0" smtClean="0">
                <a:solidFill>
                  <a:schemeClr val="bg1"/>
                </a:solidFill>
              </a:rPr>
              <a:t>kolorem</a:t>
            </a:r>
          </a:p>
          <a:p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smtClean="0">
                <a:solidFill>
                  <a:schemeClr val="bg1"/>
                </a:solidFill>
              </a:rPr>
              <a:t>    </a:t>
            </a:r>
            <a:r>
              <a:rPr lang="pl-PL" dirty="0">
                <a:solidFill>
                  <a:schemeClr val="bg1"/>
                </a:solidFill>
              </a:rPr>
              <a:t>czerwonym (szlak główny</a:t>
            </a:r>
            <a:r>
              <a:rPr lang="pl-PL" dirty="0" smtClean="0">
                <a:solidFill>
                  <a:schemeClr val="bg1"/>
                </a:solidFill>
              </a:rPr>
              <a:t>)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b="1" dirty="0">
                <a:solidFill>
                  <a:schemeClr val="bg1"/>
                </a:solidFill>
              </a:rPr>
              <a:t>5. Tęczą piętnastu jezior wokół </a:t>
            </a:r>
            <a:r>
              <a:rPr lang="pl-PL" b="1" dirty="0" err="1">
                <a:solidFill>
                  <a:schemeClr val="bg1"/>
                </a:solidFill>
              </a:rPr>
              <a:t>sudawskiej</a:t>
            </a:r>
            <a:r>
              <a:rPr lang="pl-PL" b="1" dirty="0">
                <a:solidFill>
                  <a:schemeClr val="bg1"/>
                </a:solidFill>
              </a:rPr>
              <a:t> warowni</a:t>
            </a:r>
            <a:r>
              <a:rPr lang="pl-PL" dirty="0">
                <a:solidFill>
                  <a:schemeClr val="bg1"/>
                </a:solidFill>
              </a:rPr>
              <a:t> (</a:t>
            </a:r>
            <a:r>
              <a:rPr lang="pl-PL" dirty="0" smtClean="0">
                <a:solidFill>
                  <a:schemeClr val="bg1"/>
                </a:solidFill>
              </a:rPr>
              <a:t>Olecko-Jezioro </a:t>
            </a:r>
            <a:r>
              <a:rPr lang="pl-PL" dirty="0" err="1" smtClean="0">
                <a:solidFill>
                  <a:schemeClr val="bg1"/>
                </a:solidFill>
              </a:rPr>
              <a:t>Sedraneckie-Łęgowo</a:t>
            </a:r>
            <a:r>
              <a:rPr lang="pl-PL" dirty="0" smtClean="0">
                <a:solidFill>
                  <a:schemeClr val="bg1"/>
                </a:solidFill>
              </a:rPr>
              <a:t>-</a:t>
            </a:r>
          </a:p>
          <a:p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smtClean="0">
                <a:solidFill>
                  <a:schemeClr val="bg1"/>
                </a:solidFill>
              </a:rPr>
              <a:t>    Olszewo </a:t>
            </a:r>
            <a:r>
              <a:rPr lang="pl-PL" dirty="0">
                <a:solidFill>
                  <a:schemeClr val="bg1"/>
                </a:solidFill>
              </a:rPr>
              <a:t>…), trasa oznaczona kolorem zielonym (</a:t>
            </a:r>
            <a:r>
              <a:rPr lang="pl-PL" dirty="0" smtClean="0">
                <a:solidFill>
                  <a:schemeClr val="bg1"/>
                </a:solidFill>
              </a:rPr>
              <a:t>szlak doprowadzający </a:t>
            </a:r>
          </a:p>
          <a:p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smtClean="0">
                <a:solidFill>
                  <a:schemeClr val="bg1"/>
                </a:solidFill>
              </a:rPr>
              <a:t>    do </a:t>
            </a:r>
            <a:r>
              <a:rPr lang="pl-PL" dirty="0">
                <a:solidFill>
                  <a:schemeClr val="bg1"/>
                </a:solidFill>
              </a:rPr>
              <a:t>charakterystycznych miejsc</a:t>
            </a:r>
            <a:r>
              <a:rPr lang="pl-PL" dirty="0" smtClean="0">
                <a:solidFill>
                  <a:schemeClr val="bg1"/>
                </a:solidFill>
              </a:rPr>
              <a:t>)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b="1" dirty="0">
                <a:solidFill>
                  <a:schemeClr val="bg1"/>
                </a:solidFill>
              </a:rPr>
              <a:t>6. Nad jezioro Krzywe – po wysokich brzegach jezior i jarów</a:t>
            </a:r>
            <a:r>
              <a:rPr lang="pl-PL" dirty="0">
                <a:solidFill>
                  <a:schemeClr val="bg1"/>
                </a:solidFill>
              </a:rPr>
              <a:t> </a:t>
            </a:r>
          </a:p>
          <a:p>
            <a:r>
              <a:rPr lang="pl-PL" dirty="0">
                <a:solidFill>
                  <a:schemeClr val="bg1"/>
                </a:solidFill>
              </a:rPr>
              <a:t>     (</a:t>
            </a:r>
            <a:r>
              <a:rPr lang="pl-PL" dirty="0" err="1">
                <a:solidFill>
                  <a:schemeClr val="bg1"/>
                </a:solidFill>
              </a:rPr>
              <a:t>Olecko-Rosochackie-Giże</a:t>
            </a:r>
            <a:r>
              <a:rPr lang="pl-PL" dirty="0">
                <a:solidFill>
                  <a:schemeClr val="bg1"/>
                </a:solidFill>
              </a:rPr>
              <a:t> …), trasa oznaczona kolorami - zielonym </a:t>
            </a:r>
            <a:r>
              <a:rPr lang="pl-PL" dirty="0" smtClean="0">
                <a:solidFill>
                  <a:schemeClr val="bg1"/>
                </a:solidFill>
              </a:rPr>
              <a:t>i </a:t>
            </a:r>
            <a:r>
              <a:rPr lang="pl-PL" dirty="0">
                <a:solidFill>
                  <a:schemeClr val="bg1"/>
                </a:solidFill>
              </a:rPr>
              <a:t>czerwonym </a:t>
            </a:r>
            <a:endParaRPr lang="pl-PL" dirty="0" smtClean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smtClean="0">
                <a:solidFill>
                  <a:schemeClr val="bg1"/>
                </a:solidFill>
              </a:rPr>
              <a:t>    (</a:t>
            </a:r>
            <a:r>
              <a:rPr lang="pl-PL" dirty="0">
                <a:solidFill>
                  <a:schemeClr val="bg1"/>
                </a:solidFill>
              </a:rPr>
              <a:t>szlak doprowadzający do charakterystycznych </a:t>
            </a:r>
            <a:r>
              <a:rPr lang="pl-PL" dirty="0" smtClean="0">
                <a:solidFill>
                  <a:schemeClr val="bg1"/>
                </a:solidFill>
              </a:rPr>
              <a:t>miejsc – szlak główny</a:t>
            </a:r>
            <a:r>
              <a:rPr lang="pl-PL" dirty="0">
                <a:solidFill>
                  <a:schemeClr val="bg1"/>
                </a:solidFill>
              </a:rPr>
              <a:t>)</a:t>
            </a:r>
          </a:p>
          <a:p>
            <a:endParaRPr lang="pl-PL" sz="500" b="1" dirty="0" smtClean="0"/>
          </a:p>
          <a:p>
            <a:endParaRPr lang="pl-PL" sz="500" b="1" dirty="0"/>
          </a:p>
          <a:p>
            <a:endParaRPr lang="pl-PL" sz="500" b="1" dirty="0"/>
          </a:p>
          <a:p>
            <a:r>
              <a:rPr lang="pl-PL" b="1" dirty="0" smtClean="0"/>
              <a:t>Szlak </a:t>
            </a:r>
            <a:r>
              <a:rPr lang="pl-PL" b="1" dirty="0"/>
              <a:t>wodny: </a:t>
            </a:r>
            <a:r>
              <a:rPr lang="pl-PL" dirty="0"/>
              <a:t>(jeziora) Oleckie Wielkie- Selmęt Wielki </a:t>
            </a:r>
          </a:p>
          <a:p>
            <a:r>
              <a:rPr lang="pl-PL" b="1" dirty="0"/>
              <a:t>Szlak kajakowy: </a:t>
            </a:r>
            <a:r>
              <a:rPr lang="pl-PL" dirty="0"/>
              <a:t>rzeka Lega</a:t>
            </a:r>
          </a:p>
          <a:p>
            <a:r>
              <a:rPr lang="pl-PL" b="1" dirty="0"/>
              <a:t> 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4079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89756" y="3861048"/>
            <a:ext cx="8964488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Z </a:t>
            </a:r>
            <a:r>
              <a:rPr lang="pl-PL" b="1" dirty="0">
                <a:solidFill>
                  <a:schemeClr val="bg1"/>
                </a:solidFill>
              </a:rPr>
              <a:t>historii regionu </a:t>
            </a:r>
            <a:r>
              <a:rPr lang="pl-PL" b="1" dirty="0" smtClean="0">
                <a:solidFill>
                  <a:schemeClr val="bg1"/>
                </a:solidFill>
              </a:rPr>
              <a:t>…</a:t>
            </a:r>
            <a:endParaRPr lang="pl-PL" dirty="0">
              <a:solidFill>
                <a:schemeClr val="bg1"/>
              </a:solidFill>
            </a:endParaRPr>
          </a:p>
          <a:p>
            <a:endParaRPr lang="pl-PL" sz="800" dirty="0">
              <a:solidFill>
                <a:schemeClr val="bg1"/>
              </a:solidFill>
            </a:endParaRPr>
          </a:p>
          <a:p>
            <a:pPr algn="just"/>
            <a:r>
              <a:rPr lang="pl-PL" dirty="0" smtClean="0">
                <a:solidFill>
                  <a:schemeClr val="bg1"/>
                </a:solidFill>
              </a:rPr>
              <a:t>Najstarsze </a:t>
            </a:r>
            <a:r>
              <a:rPr lang="pl-PL" dirty="0">
                <a:solidFill>
                  <a:schemeClr val="bg1"/>
                </a:solidFill>
              </a:rPr>
              <a:t>ślady pobytu ludzi na terenie ziemi oleckiej pochodzą sprzed 11 tys. lat p.n.e. Okolice Olecka zasiedlała ludność tzw. kultury </a:t>
            </a:r>
            <a:r>
              <a:rPr lang="pl-PL" dirty="0" err="1">
                <a:solidFill>
                  <a:schemeClr val="bg1"/>
                </a:solidFill>
              </a:rPr>
              <a:t>lyngbijskiej</a:t>
            </a:r>
            <a:r>
              <a:rPr lang="pl-PL" dirty="0">
                <a:solidFill>
                  <a:schemeClr val="bg1"/>
                </a:solidFill>
              </a:rPr>
              <a:t>. </a:t>
            </a:r>
            <a:r>
              <a:rPr lang="pl-PL" dirty="0" smtClean="0">
                <a:solidFill>
                  <a:schemeClr val="bg1"/>
                </a:solidFill>
              </a:rPr>
              <a:t>W </a:t>
            </a:r>
            <a:r>
              <a:rPr lang="pl-PL" dirty="0">
                <a:solidFill>
                  <a:schemeClr val="bg1"/>
                </a:solidFill>
              </a:rPr>
              <a:t>połowie </a:t>
            </a:r>
            <a:r>
              <a:rPr lang="pl-PL" dirty="0" smtClean="0">
                <a:solidFill>
                  <a:schemeClr val="bg1"/>
                </a:solidFill>
              </a:rPr>
              <a:t>pierwszego </a:t>
            </a:r>
            <a:r>
              <a:rPr lang="pl-PL" dirty="0">
                <a:solidFill>
                  <a:schemeClr val="bg1"/>
                </a:solidFill>
              </a:rPr>
              <a:t>tysiąclecia p.n.e. na obszar dzisiejszych Mazur przybyła ludność utożsamiana z </a:t>
            </a:r>
            <a:r>
              <a:rPr lang="pl-PL" dirty="0" smtClean="0">
                <a:solidFill>
                  <a:schemeClr val="bg1"/>
                </a:solidFill>
              </a:rPr>
              <a:t>Bałtami</a:t>
            </a:r>
            <a:r>
              <a:rPr lang="pl-PL" dirty="0">
                <a:solidFill>
                  <a:schemeClr val="bg1"/>
                </a:solidFill>
              </a:rPr>
              <a:t>, której kulturę określano mianem kurhanów </a:t>
            </a:r>
            <a:r>
              <a:rPr lang="pl-PL" dirty="0" err="1">
                <a:solidFill>
                  <a:schemeClr val="bg1"/>
                </a:solidFill>
              </a:rPr>
              <a:t>zachodniobałtyckich</a:t>
            </a:r>
            <a:r>
              <a:rPr lang="pl-PL" dirty="0">
                <a:solidFill>
                  <a:schemeClr val="bg1"/>
                </a:solidFill>
              </a:rPr>
              <a:t>. </a:t>
            </a:r>
          </a:p>
          <a:p>
            <a:pPr algn="just"/>
            <a:r>
              <a:rPr lang="pl-PL" dirty="0">
                <a:solidFill>
                  <a:schemeClr val="bg1"/>
                </a:solidFill>
              </a:rPr>
              <a:t>Zaczątkiem miasta był zameczek myśliwski Olecko. Większość osad na terenie ziemi oleckiej powstała w XVI w., w czasach księcia Albrechta Hohenzollerna, który w 1560 r. założył pierwsze miasto w tej części Prus Książęcych. Wieloletnie osadnictwo ludności mazurskiej na tych terenach sprawiło, że ziemia olecka była w dużej mierze </a:t>
            </a:r>
            <a:r>
              <a:rPr lang="pl-PL" dirty="0" smtClean="0">
                <a:solidFill>
                  <a:schemeClr val="bg1"/>
                </a:solidFill>
              </a:rPr>
              <a:t>zamieszkana </a:t>
            </a:r>
            <a:r>
              <a:rPr lang="pl-PL" dirty="0">
                <a:solidFill>
                  <a:schemeClr val="bg1"/>
                </a:solidFill>
              </a:rPr>
              <a:t>przez ludność </a:t>
            </a:r>
            <a:r>
              <a:rPr lang="pl-PL" dirty="0" smtClean="0">
                <a:solidFill>
                  <a:schemeClr val="bg1"/>
                </a:solidFill>
              </a:rPr>
              <a:t>polskojęzyczną</a:t>
            </a:r>
            <a:r>
              <a:rPr lang="pl-PL" dirty="0">
                <a:solidFill>
                  <a:schemeClr val="bg1"/>
                </a:solidFill>
              </a:rPr>
              <a:t> wyznania ewangelickiego. </a:t>
            </a:r>
          </a:p>
          <a:p>
            <a:pPr algn="just"/>
            <a:r>
              <a:rPr lang="pl-PL" b="1" dirty="0"/>
              <a:t> 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2058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49" y="1"/>
            <a:ext cx="928846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ostokąt 5"/>
          <p:cNvSpPr/>
          <p:nvPr/>
        </p:nvSpPr>
        <p:spPr>
          <a:xfrm>
            <a:off x="1475656" y="1988840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WŚRÓD LASÓW, JEZIOR, ŁĄK I PÓL </a:t>
            </a:r>
            <a:r>
              <a:rPr lang="pl-PL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ZIEMI </a:t>
            </a:r>
            <a:r>
              <a:rPr lang="pl-PL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OLECKIEJ …</a:t>
            </a:r>
            <a:endParaRPr lang="pl-PL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l-PL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8" name="Prostokąt 7"/>
          <p:cNvSpPr/>
          <p:nvPr/>
        </p:nvSpPr>
        <p:spPr>
          <a:xfrm>
            <a:off x="2943908" y="4221088"/>
            <a:ext cx="63367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można ...</a:t>
            </a:r>
          </a:p>
          <a:p>
            <a:r>
              <a:rPr lang="pl-PL" dirty="0">
                <a:solidFill>
                  <a:schemeClr val="bg1"/>
                </a:solidFill>
              </a:rPr>
              <a:t>- spacerować</a:t>
            </a:r>
          </a:p>
          <a:p>
            <a:r>
              <a:rPr lang="pl-PL" dirty="0">
                <a:solidFill>
                  <a:schemeClr val="bg1"/>
                </a:solidFill>
              </a:rPr>
              <a:t>- wędrować</a:t>
            </a:r>
          </a:p>
          <a:p>
            <a:r>
              <a:rPr lang="pl-PL" dirty="0">
                <a:solidFill>
                  <a:schemeClr val="bg1"/>
                </a:solidFill>
              </a:rPr>
              <a:t>- jeździć rowerem</a:t>
            </a:r>
          </a:p>
          <a:p>
            <a:r>
              <a:rPr lang="pl-PL" dirty="0">
                <a:solidFill>
                  <a:schemeClr val="bg1"/>
                </a:solidFill>
              </a:rPr>
              <a:t>- aktywnie wypoczywać</a:t>
            </a:r>
          </a:p>
          <a:p>
            <a:r>
              <a:rPr lang="pl-PL" dirty="0">
                <a:solidFill>
                  <a:schemeClr val="bg1"/>
                </a:solidFill>
              </a:rPr>
              <a:t>- poznawać krajobrazy i piękno przyrody Mazur Garbatych</a:t>
            </a:r>
          </a:p>
          <a:p>
            <a:r>
              <a:rPr lang="pl-PL" dirty="0">
                <a:solidFill>
                  <a:schemeClr val="bg1"/>
                </a:solidFill>
              </a:rPr>
              <a:t>- odkrywać ślady historii regionu</a:t>
            </a:r>
          </a:p>
        </p:txBody>
      </p:sp>
    </p:spTree>
    <p:extLst>
      <p:ext uri="{BB962C8B-B14F-4D97-AF65-F5344CB8AC3E}">
        <p14:creationId xmlns:p14="http://schemas.microsoft.com/office/powerpoint/2010/main" val="225557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G:\KRONIKA. PROJEKT TURYSTYCZNY\MAPA\Gmina Olecko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382" y="0"/>
            <a:ext cx="480917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54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G:\KRONIKA. PROJEKT TURYSTYCZNY\Kronika. Projekt. Olecko\1. Plac Wolnosci\DSCN69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0"/>
            <a:ext cx="91494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0943" y="6240142"/>
            <a:ext cx="4201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latin typeface="Arial" pitchFamily="34" charset="0"/>
                <a:ea typeface="Calibri"/>
                <a:cs typeface="Arial" pitchFamily="34" charset="0"/>
              </a:rPr>
              <a:t>1. Olecko. Plac </a:t>
            </a:r>
            <a:r>
              <a:rPr lang="pl-PL" sz="2400" b="1" dirty="0" smtClean="0">
                <a:latin typeface="Arial" pitchFamily="34" charset="0"/>
                <a:ea typeface="Calibri"/>
                <a:cs typeface="Arial" pitchFamily="34" charset="0"/>
              </a:rPr>
              <a:t>Wolności </a:t>
            </a:r>
            <a:endParaRPr lang="pl-PL" sz="2400" b="1" dirty="0"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2050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612" y="0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02"/>
            <a:ext cx="9144000" cy="535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Prostokąt 8"/>
          <p:cNvSpPr/>
          <p:nvPr/>
        </p:nvSpPr>
        <p:spPr>
          <a:xfrm>
            <a:off x="5471" y="4186417"/>
            <a:ext cx="913852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b="1" dirty="0">
              <a:latin typeface="Georgia" pitchFamily="18" charset="0"/>
              <a:ea typeface="Calibri"/>
              <a:cs typeface="Times New Roman"/>
            </a:endParaRPr>
          </a:p>
          <a:p>
            <a:endParaRPr lang="pl-PL" sz="2800" b="1" dirty="0" smtClean="0">
              <a:solidFill>
                <a:schemeClr val="bg1"/>
              </a:solidFill>
              <a:latin typeface="Bookman Old Style" pitchFamily="18" charset="0"/>
              <a:ea typeface="Calibri"/>
              <a:cs typeface="Times New Roman"/>
            </a:endParaRPr>
          </a:p>
          <a:p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Olecko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. Plac </a:t>
            </a:r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Wolności</a:t>
            </a:r>
          </a:p>
          <a:p>
            <a:pPr algn="just"/>
            <a:endParaRPr lang="pl-PL" sz="800" dirty="0" smtClean="0">
              <a:latin typeface="Arial" pitchFamily="34" charset="0"/>
              <a:ea typeface="Calibri"/>
              <a:cs typeface="Arial" pitchFamily="34" charset="0"/>
            </a:endParaRPr>
          </a:p>
          <a:p>
            <a:pPr algn="just"/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Plac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centralny miasta był dawniej jednym z największych rynków w 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Europie.</a:t>
            </a:r>
          </a:p>
          <a:p>
            <a:pPr algn="just"/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Obecnie jest największym rynkiem pod względem powierzchni w Polsce. Jego wymiary to: </a:t>
            </a:r>
          </a:p>
          <a:p>
            <a:pPr algn="just"/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255 x 215 x 228 x 255 m (</a:t>
            </a:r>
            <a:r>
              <a:rPr lang="pl-PL" sz="1600" dirty="0" smtClean="0">
                <a:solidFill>
                  <a:srgbClr val="222222"/>
                </a:solidFill>
                <a:latin typeface="Arial" pitchFamily="34" charset="0"/>
                <a:ea typeface="Calibri"/>
                <a:cs typeface="Arial" pitchFamily="34" charset="0"/>
              </a:rPr>
              <a:t>64 288 m²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), kształt nieregularnego trapezu z silnie zgeometryzowaną siecią ulic wychodzących z narożników. </a:t>
            </a: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Rynek służył jako miejsce targowe. Obecnie centrum placu zajmuje park z Pomnikiem Wdzięczności, wzniesionym w 2000 r. w hołdzie zasłużonym dla Olecka.</a:t>
            </a:r>
          </a:p>
          <a:p>
            <a:endParaRPr lang="pl-PL" dirty="0"/>
          </a:p>
        </p:txBody>
      </p:sp>
      <p:pic>
        <p:nvPicPr>
          <p:cNvPr id="10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612" y="0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06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42256" y="1340768"/>
            <a:ext cx="85689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Zadanie publiczne w zakresie turystyki w 2017 r., którego priorytetem jest popularyzacja turystyki aktywnej, poprzez systematyczne działania upowszechniające aktywność turystyczną wśród mieszkańców gminy Olecko</a:t>
            </a:r>
          </a:p>
          <a:p>
            <a:pPr algn="ctr"/>
            <a:r>
              <a:rPr lang="pl-PL" b="1" dirty="0"/>
              <a:t> </a:t>
            </a:r>
            <a:endParaRPr lang="pl-PL" dirty="0"/>
          </a:p>
          <a:p>
            <a:pPr algn="ctr"/>
            <a:r>
              <a:rPr lang="pl-PL" b="1" dirty="0"/>
              <a:t>Termin realizacji: kwiecień – grudzień 2017 r.</a:t>
            </a:r>
            <a:endParaRPr lang="pl-PL" dirty="0"/>
          </a:p>
          <a:p>
            <a:r>
              <a:rPr lang="pl-PL" dirty="0"/>
              <a:t> </a:t>
            </a:r>
            <a:endParaRPr lang="pl-PL" dirty="0" smtClean="0"/>
          </a:p>
          <a:p>
            <a:endParaRPr lang="pl-PL" dirty="0"/>
          </a:p>
          <a:p>
            <a:r>
              <a:rPr lang="pl-PL" b="1" dirty="0"/>
              <a:t>Realizujący:</a:t>
            </a:r>
            <a:endParaRPr lang="pl-PL" dirty="0"/>
          </a:p>
          <a:p>
            <a:r>
              <a:rPr lang="pl-PL" dirty="0"/>
              <a:t>Stowarzyszenie ,,Nasze Pasje” w Olecku </a:t>
            </a:r>
            <a:endParaRPr lang="pl-PL" dirty="0" smtClean="0"/>
          </a:p>
          <a:p>
            <a:r>
              <a:rPr lang="pl-PL" dirty="0" smtClean="0"/>
              <a:t>Grupy stałe realizujące zadanie:</a:t>
            </a:r>
          </a:p>
          <a:p>
            <a:r>
              <a:rPr lang="pl-PL" dirty="0" smtClean="0"/>
              <a:t>- Szkoła Podstawowa </a:t>
            </a:r>
            <a:r>
              <a:rPr lang="pl-PL" dirty="0"/>
              <a:t>w Judzikach </a:t>
            </a:r>
          </a:p>
          <a:p>
            <a:r>
              <a:rPr lang="pl-PL" dirty="0"/>
              <a:t>  (lider: mgr Andrzej Malinowski), </a:t>
            </a:r>
          </a:p>
          <a:p>
            <a:r>
              <a:rPr lang="pl-PL" dirty="0"/>
              <a:t>- </a:t>
            </a:r>
            <a:r>
              <a:rPr lang="pl-PL" dirty="0" smtClean="0"/>
              <a:t>Szkoła Podstawowa nr 2 im</a:t>
            </a:r>
            <a:r>
              <a:rPr lang="pl-PL" dirty="0"/>
              <a:t>. Mikołaja Kopernika w Olecku </a:t>
            </a:r>
          </a:p>
          <a:p>
            <a:r>
              <a:rPr lang="pl-PL" dirty="0"/>
              <a:t>  (lider: mgr Wojciech </a:t>
            </a:r>
            <a:r>
              <a:rPr lang="pl-PL" dirty="0" err="1"/>
              <a:t>Jegliński</a:t>
            </a:r>
            <a:r>
              <a:rPr lang="pl-PL" dirty="0"/>
              <a:t>), </a:t>
            </a:r>
          </a:p>
          <a:p>
            <a:r>
              <a:rPr lang="pl-PL"/>
              <a:t>- </a:t>
            </a:r>
            <a:r>
              <a:rPr lang="pl-PL" smtClean="0"/>
              <a:t>Szkoła Podstawowa </a:t>
            </a:r>
            <a:r>
              <a:rPr lang="pl-PL" dirty="0"/>
              <a:t>im. Marszałka Józefa Piłsudskiego w Gąskach</a:t>
            </a:r>
          </a:p>
          <a:p>
            <a:r>
              <a:rPr lang="pl-PL" dirty="0"/>
              <a:t>  (lider: mgr Wojciech Tatarczuk).</a:t>
            </a:r>
          </a:p>
        </p:txBody>
      </p:sp>
    </p:spTree>
    <p:extLst>
      <p:ext uri="{BB962C8B-B14F-4D97-AF65-F5344CB8AC3E}">
        <p14:creationId xmlns:p14="http://schemas.microsoft.com/office/powerpoint/2010/main" val="429018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KRONIKA. PROJEKT TURYSTYCZNY\PREZENTACJA\Prezentacja Atrakcje turystyczne  foto zmn\2. Zabytkowy budynek ratusz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-13855" y="4935935"/>
            <a:ext cx="9144000" cy="2045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15000"/>
              </a:lnSpc>
              <a:spcAft>
                <a:spcPts val="0"/>
              </a:spcAft>
            </a:pPr>
            <a:endParaRPr lang="pl-PL" dirty="0" smtClean="0">
              <a:latin typeface="Times New Roman"/>
              <a:ea typeface="Calibri"/>
              <a:cs typeface="Times New Roman"/>
            </a:endParaRP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2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. Olecko. Zabytkowy budynek ratusza z 1818 r</a:t>
            </a:r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.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endParaRPr lang="pl-PL" sz="2400" b="1" dirty="0" smtClean="0">
              <a:solidFill>
                <a:schemeClr val="bg1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fontAlgn="base">
              <a:spcAft>
                <a:spcPts val="0"/>
              </a:spcAft>
            </a:pPr>
            <a:endParaRPr lang="pl-PL" sz="800" dirty="0" smtClean="0">
              <a:solidFill>
                <a:schemeClr val="bg1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fontAlgn="base">
              <a:spcAft>
                <a:spcPts val="0"/>
              </a:spcAft>
            </a:pP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W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parku na placu Wolności stoi budynek dawnego ratusza z 1818 r. Historia jego powstania sięga roku 1560 i wiąże się z założeniem miasta. Wielokrotnie odbudowywany po pożarach 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i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zburzeniu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 w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1816 r. Ratusz był siedzibą władz administracyjnych i sądowych. </a:t>
            </a:r>
          </a:p>
          <a:p>
            <a:endParaRPr lang="pl-PL" dirty="0"/>
          </a:p>
        </p:txBody>
      </p:sp>
      <p:pic>
        <p:nvPicPr>
          <p:cNvPr id="4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612" y="0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13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G:\KRONIKA. PROJEKT TURYSTYCZNY\PREZENTACJA\Prezentacja Atrakcje turystyczne  foto zmn\3. Olecka I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33131" y="6237312"/>
            <a:ext cx="57630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Olecko. Olecka Izba </a:t>
            </a:r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Historyczna</a:t>
            </a:r>
          </a:p>
          <a:p>
            <a:endParaRPr lang="pl-PL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6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612" y="0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48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KRONIKA. PROJEKT TURYSTYCZNY\KRONIKA\Kronika. Projekt. Olecko\3. Olecka Izba Historyczna\OI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-23904" y="4509120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Aft>
                <a:spcPts val="0"/>
              </a:spcAft>
            </a:pPr>
            <a:endParaRPr lang="pl-PL" sz="1600" dirty="0" smtClean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lvl="0"/>
            <a:r>
              <a:rPr lang="pl-PL" sz="2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Olecko</a:t>
            </a:r>
            <a:r>
              <a:rPr lang="pl-PL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. Olecka Izba </a:t>
            </a:r>
            <a:r>
              <a:rPr lang="pl-PL" sz="2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Historyczna</a:t>
            </a:r>
          </a:p>
          <a:p>
            <a:pPr lvl="0"/>
            <a:endParaRPr lang="pl-PL" sz="800" dirty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 fontAlgn="base">
              <a:spcAft>
                <a:spcPts val="0"/>
              </a:spcAft>
            </a:pP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Izba znajduje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się w budynku Regionalnego Ośrodka Kultury „Mazury Garbate”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przy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pl. Wolności 22, na drugim piętrze.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Została otwarta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w 2010 r. Znajdują się w niej eksponaty związane z historią miasta m.in. dokumenty, zdjęcia, pocztówki, mapy, wydawnictwa. Prezentowana jest wystawa stała pt. „450 lat historii Olecka”. Część wystawy jest poświęcona Janowi Karolowi </a:t>
            </a:r>
            <a:r>
              <a:rPr lang="pl-PL" sz="1600" dirty="0" err="1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Sembrzyckiemu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</a:p>
          <a:p>
            <a:pPr algn="just" fontAlgn="base">
              <a:spcAft>
                <a:spcPts val="0"/>
              </a:spcAft>
            </a:pP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(ur. w 1856 r. w Olecku) – mazurskiemu działaczowi narodowemu i oświatowemu. </a:t>
            </a:r>
          </a:p>
          <a:p>
            <a:pPr algn="just" fontAlgn="base">
              <a:spcAft>
                <a:spcPts val="0"/>
              </a:spcAft>
            </a:pP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Muzeum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jest placówką całoroczną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.</a:t>
            </a:r>
          </a:p>
          <a:p>
            <a:pPr algn="just" fontAlgn="base">
              <a:spcAft>
                <a:spcPts val="0"/>
              </a:spcAft>
            </a:pPr>
            <a:endParaRPr lang="pl-PL" dirty="0">
              <a:effectLst/>
              <a:latin typeface="Times New Roman"/>
              <a:ea typeface="Times New Roman"/>
            </a:endParaRPr>
          </a:p>
        </p:txBody>
      </p:sp>
      <p:pic>
        <p:nvPicPr>
          <p:cNvPr id="4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612" y="0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7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68" y="0"/>
            <a:ext cx="92159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-49668" y="6314941"/>
            <a:ext cx="9193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 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4. Olecko. Zabytkowe domy z przełomu XIX i XX w.</a:t>
            </a:r>
          </a:p>
        </p:txBody>
      </p:sp>
      <p:pic>
        <p:nvPicPr>
          <p:cNvPr id="4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612" y="0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7766700" y="6361107"/>
            <a:ext cx="1377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Times New Roman"/>
                <a:ea typeface="Calibri"/>
              </a:rPr>
              <a:t>u</a:t>
            </a:r>
            <a:r>
              <a:rPr lang="pl-PL" dirty="0" smtClean="0">
                <a:solidFill>
                  <a:schemeClr val="bg1"/>
                </a:solidFill>
                <a:latin typeface="Times New Roman"/>
                <a:ea typeface="Calibri"/>
              </a:rPr>
              <a:t>l. Kolejowa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26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7" y="0"/>
            <a:ext cx="9154638" cy="4631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-8206" y="4699901"/>
            <a:ext cx="9144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400" b="1" dirty="0">
                <a:latin typeface="Arial" pitchFamily="34" charset="0"/>
                <a:cs typeface="Arial" pitchFamily="34" charset="0"/>
              </a:rPr>
              <a:t>Olecko. Zabytkowe domy z przełomu XIX i XX w.</a:t>
            </a:r>
          </a:p>
          <a:p>
            <a:pPr algn="just"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Zabytkowe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domy murowane z przełomu XIX i XX w. o ciekawej architekturze znajdują </a:t>
            </a: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się</a:t>
            </a:r>
          </a:p>
          <a:p>
            <a:pPr algn="just"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przy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ulicach: Armii Krajowej, Grunwaldzkiej, Kolejowej, 11 Listopada, plac Wolności. </a:t>
            </a: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Przy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ul. </a:t>
            </a:r>
            <a:r>
              <a:rPr lang="pl-PL" sz="1600" dirty="0" err="1" smtClean="0">
                <a:latin typeface="Arial" pitchFamily="34" charset="0"/>
                <a:ea typeface="Times New Roman"/>
                <a:cs typeface="Arial" pitchFamily="34" charset="0"/>
              </a:rPr>
              <a:t>Grun-waldzkiej</a:t>
            </a: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warto zobaczyć dom mieszkalny z II połowy XVIII w. o konstrukcji </a:t>
            </a: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szachulcowej. Ulica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Młynowa odzwierciedla typowo przedwojenną zabudowę Olecka. Pierwszą ulicą po założeniu miasta w 1560 r. stała się ulica Zamkowa. Jest ona tym samym najstarszą ulicą w Olecku. </a:t>
            </a:r>
            <a:endParaRPr lang="pl-PL" sz="1600" dirty="0">
              <a:effectLst/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5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612" y="0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7732845" y="4261737"/>
            <a:ext cx="14166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Times New Roman"/>
                <a:ea typeface="Calibri"/>
              </a:rPr>
              <a:t>u</a:t>
            </a:r>
            <a:r>
              <a:rPr lang="pl-PL" dirty="0" smtClean="0">
                <a:latin typeface="Times New Roman"/>
                <a:ea typeface="Calibri"/>
              </a:rPr>
              <a:t>l. Zamkowa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3616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KRONIKA. PROJEKT TURYSTYCZNY\PREZENTACJA\Prezentacja Atrakcje turystyczne  foto zmn\5. Pomnik Kopern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-13855" y="5901071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l-PL" sz="2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5. Olecko. Tablica pamiątkowa </a:t>
            </a:r>
            <a:endParaRPr lang="pl-PL" sz="2400" b="1" dirty="0" smtClean="0">
              <a:solidFill>
                <a:schemeClr val="bg1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   poświęcona 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Mikołajowi Kopernikowi</a:t>
            </a:r>
          </a:p>
        </p:txBody>
      </p:sp>
      <p:sp>
        <p:nvSpPr>
          <p:cNvPr id="3" name="Prostokąt 2"/>
          <p:cNvSpPr/>
          <p:nvPr/>
        </p:nvSpPr>
        <p:spPr>
          <a:xfrm>
            <a:off x="6712914" y="3177327"/>
            <a:ext cx="241723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pl-PL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parku na placu Wolności znajduje się pomnik „Rzemiosło swemu miastu” </a:t>
            </a:r>
            <a:endParaRPr lang="pl-PL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tablicą pamiątkową </a:t>
            </a:r>
            <a:endParaRPr lang="pl-PL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okazji 500. </a:t>
            </a:r>
            <a:endParaRPr lang="pl-PL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rocznicy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urodzin </a:t>
            </a:r>
            <a:endParaRPr lang="pl-PL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Mikołaja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Kopernika </a:t>
            </a:r>
            <a:endParaRPr lang="pl-PL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1473-1973). </a:t>
            </a:r>
            <a:endParaRPr lang="pl-PL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Tablicę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zaprojektował </a:t>
            </a:r>
            <a:endParaRPr lang="pl-PL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wykonał </a:t>
            </a:r>
            <a:endParaRPr lang="pl-PL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Kazimierz </a:t>
            </a:r>
            <a:r>
              <a:rPr lang="pl-PL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Korąkiewicz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pl-PL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612" y="0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98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KRONIKA. PROJEKT TURYSTYCZNY\PREZENTACJA\Prezentacja Atrakcje turystyczne  foto zmn\6. Cmentarz ewangelic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0" y="6190979"/>
            <a:ext cx="8748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 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6. Olecko. Zabytkowy cmentarz ewangelicki z XIX i XX w.</a:t>
            </a:r>
          </a:p>
        </p:txBody>
      </p:sp>
      <p:pic>
        <p:nvPicPr>
          <p:cNvPr id="4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612" y="0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53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KRONIKA. PROJEKT TURYSTYCZNY\KRONIKA\Kronika. Projekt. Olecko\6. Cmentarz ewangelicki\cmentarz niemiecki 15 - K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450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612" y="-171400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0" y="4334404"/>
            <a:ext cx="919142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000" b="1" dirty="0">
                <a:latin typeface="Arial" pitchFamily="34" charset="0"/>
                <a:cs typeface="Arial" pitchFamily="34" charset="0"/>
              </a:rPr>
              <a:t>Olecko. Zabytkowy cmentarz ewangelicki z XIX i XX w.</a:t>
            </a:r>
          </a:p>
          <a:p>
            <a:pPr fontAlgn="base"/>
            <a:endParaRPr lang="pl-PL" sz="800" dirty="0" smtClean="0">
              <a:latin typeface="Arial" pitchFamily="34" charset="0"/>
              <a:cs typeface="Arial" pitchFamily="34" charset="0"/>
            </a:endParaRPr>
          </a:p>
          <a:p>
            <a:pPr algn="just" fontAlgn="base"/>
            <a:r>
              <a:rPr lang="pl-PL" sz="1600" dirty="0" smtClean="0">
                <a:latin typeface="Arial" pitchFamily="34" charset="0"/>
                <a:cs typeface="Arial" pitchFamily="34" charset="0"/>
              </a:rPr>
              <a:t>Nieczynny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cmentarz ewangelicki, funkcjonujący w latach 1820-1945 położony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w zachodniej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części miasta przy ulicy 11 Listopada. Na cmentarzu znajdują się dwie kwatery żołnierskie z okresu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          I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wojny światowej – miejsce spoczynku 147 żołnierzy niemieckich –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w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zachodniej części cmentarza </a:t>
            </a:r>
            <a:endParaRPr lang="pl-PL" sz="1600" dirty="0" smtClean="0">
              <a:latin typeface="Arial" pitchFamily="34" charset="0"/>
              <a:cs typeface="Arial" pitchFamily="34" charset="0"/>
            </a:endParaRPr>
          </a:p>
          <a:p>
            <a:pPr algn="just" fontAlgn="base"/>
            <a:r>
              <a:rPr lang="pl-PL" sz="1600" dirty="0" smtClean="0">
                <a:latin typeface="Arial" pitchFamily="34" charset="0"/>
                <a:cs typeface="Arial" pitchFamily="34" charset="0"/>
              </a:rPr>
              <a:t>i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143 bezimiennych żołnierzy rosyjskich (poległych w latach 1914-1915). Na prawo od bramy wejściowej ulokowana jest zbiorowa mogiła 359 szczątków ludzkich z XVIII i XIX w., przeniesionych z cmentarza w Sedrankach (ekshumacja w latach 2011-2013 w związku z budową obwodnicy Olecka). Na cmentarzu znajduje się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odrestaurowany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pomnik upamiętniający żołnierzy poległych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   w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wojnie prusko-austriackiej (1866) i prusko-francuskiej (1870-1871). </a:t>
            </a:r>
          </a:p>
        </p:txBody>
      </p:sp>
    </p:spTree>
    <p:extLst>
      <p:ext uri="{BB962C8B-B14F-4D97-AF65-F5344CB8AC3E}">
        <p14:creationId xmlns:p14="http://schemas.microsoft.com/office/powerpoint/2010/main" val="311487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KRONIKA. PROJEKT TURYSTYCZNY\PREZENTACJA\Prezentacja Atrakcje turystyczne  foto zmn\7. Dawny budynek starostw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6" y="0"/>
            <a:ext cx="5814392" cy="688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-27709" y="5949280"/>
            <a:ext cx="65739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 </a:t>
            </a:r>
            <a:r>
              <a:rPr lang="pl-PL" sz="2400" b="1" dirty="0">
                <a:latin typeface="Arial" pitchFamily="34" charset="0"/>
                <a:cs typeface="Arial" pitchFamily="34" charset="0"/>
              </a:rPr>
              <a:t>7. Olecko. Dawny budynek </a:t>
            </a:r>
            <a:endParaRPr lang="pl-PL" sz="2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1" dirty="0" smtClean="0">
                <a:latin typeface="Arial" pitchFamily="34" charset="0"/>
                <a:cs typeface="Arial" pitchFamily="34" charset="0"/>
              </a:rPr>
              <a:t>    starostwa </a:t>
            </a:r>
            <a:r>
              <a:rPr lang="pl-PL" sz="2400" b="1" dirty="0">
                <a:latin typeface="Arial" pitchFamily="34" charset="0"/>
                <a:cs typeface="Arial" pitchFamily="34" charset="0"/>
              </a:rPr>
              <a:t>powiatowego z 1897 r.</a:t>
            </a:r>
          </a:p>
        </p:txBody>
      </p:sp>
      <p:sp>
        <p:nvSpPr>
          <p:cNvPr id="3" name="Prostokąt 2"/>
          <p:cNvSpPr/>
          <p:nvPr/>
        </p:nvSpPr>
        <p:spPr>
          <a:xfrm>
            <a:off x="5796136" y="527078"/>
            <a:ext cx="345638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pl-PL" sz="1600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Budynek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starostwa powiatowego (obecnie siedziba Zespołu Szkół Technicznych) przy placu Zamkowym powstał w 1897 r. </a:t>
            </a:r>
            <a:endParaRPr lang="pl-PL" sz="1600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na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ruinach zamku – siedziby starostów książęcych. </a:t>
            </a:r>
            <a:endParaRPr lang="pl-PL" sz="1600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Inwestorem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zamku był książę </a:t>
            </a:r>
            <a:endParaRPr lang="pl-PL" sz="1600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pruski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Fryderyk Wilhelm </a:t>
            </a:r>
            <a:endParaRPr lang="pl-PL" sz="1600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(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1620-1688). Zamek spłonął </a:t>
            </a:r>
            <a:endParaRPr lang="pl-PL" sz="1600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w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1822 roku. W tym miejscu, </a:t>
            </a:r>
            <a:endParaRPr lang="pl-PL" sz="1600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w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czasach staropruskich było grodzisko, a następnie pałacyk myśliwski wybudowany </a:t>
            </a:r>
            <a:endParaRPr lang="pl-PL" sz="1600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przez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Krzyżaków. </a:t>
            </a:r>
            <a:endParaRPr lang="pl-PL" sz="1600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Budynek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jest przykładem </a:t>
            </a: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budowli neogotyckiej z charakterystyczny-</a:t>
            </a:r>
          </a:p>
          <a:p>
            <a:pPr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mi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ostrymi </a:t>
            </a: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łukami w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okiennicach </a:t>
            </a:r>
            <a:endParaRPr lang="pl-PL" sz="1600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oraz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sklepieniem krzyżowo-żebrowym przy wejściu. W pobliżu znajdują się fragmenty umocnień ziemnych i </a:t>
            </a: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bastionowych. </a:t>
            </a:r>
          </a:p>
          <a:p>
            <a:pPr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W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budynku znajduje się Regionalna Izba Pamięci. </a:t>
            </a:r>
            <a:endParaRPr lang="pl-PL" sz="1600" dirty="0">
              <a:effectLst/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5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873" y="260648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37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KRONIKA. PROJEKT TURYSTYCZNY\PREZENTACJA\Prezentacja Atrakcje turystyczne  foto zmn\8. Miejsce dawnego cmentarza żydowskie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0" y="541432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8. Olecko. Miejsce dawnego cmentarza żydowskiego z XIX w.</a:t>
            </a:r>
          </a:p>
        </p:txBody>
      </p:sp>
      <p:sp>
        <p:nvSpPr>
          <p:cNvPr id="3" name="Prostokąt 2"/>
          <p:cNvSpPr/>
          <p:nvPr/>
        </p:nvSpPr>
        <p:spPr>
          <a:xfrm>
            <a:off x="107504" y="5877272"/>
            <a:ext cx="9036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Kirkut w</a:t>
            </a:r>
            <a:r>
              <a:rPr lang="pl-PL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Olecku mieści się u zbiegu ulic: Gołdapskiej, Armii Krajowej, Wojska Polskiego. Powstał w XIX wieku. W czasie II wojny światowej został zdewastowany. Obecnie na jego miejscu znajduje się 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skwer.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Nie zachowała się żadna macewa.</a:t>
            </a:r>
          </a:p>
        </p:txBody>
      </p:sp>
      <p:pic>
        <p:nvPicPr>
          <p:cNvPr id="5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141" y="0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76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8504"/>
            <a:ext cx="9143999" cy="408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251520" y="4071290"/>
            <a:ext cx="8568952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800" b="1" dirty="0" smtClean="0"/>
          </a:p>
          <a:p>
            <a:r>
              <a:rPr lang="pl-PL" b="1" dirty="0" smtClean="0"/>
              <a:t>Cele </a:t>
            </a:r>
            <a:r>
              <a:rPr lang="pl-PL" b="1" dirty="0"/>
              <a:t>realizacji zadania:</a:t>
            </a:r>
            <a:endParaRPr lang="pl-PL" dirty="0"/>
          </a:p>
          <a:p>
            <a:r>
              <a:rPr lang="pl-PL" dirty="0"/>
              <a:t>- poznanie walorów przyrodniczych Ziemi Oleckiej na przykładzie </a:t>
            </a:r>
            <a:r>
              <a:rPr lang="pl-PL" dirty="0" smtClean="0"/>
              <a:t>gminy Olecko</a:t>
            </a:r>
            <a:r>
              <a:rPr lang="pl-PL" dirty="0"/>
              <a:t>;</a:t>
            </a:r>
          </a:p>
          <a:p>
            <a:r>
              <a:rPr lang="pl-PL" dirty="0" smtClean="0"/>
              <a:t>- zachęcanie </a:t>
            </a:r>
            <a:r>
              <a:rPr lang="pl-PL" dirty="0"/>
              <a:t>mieszkańców gminy Olecko, gości i turystów </a:t>
            </a:r>
            <a:r>
              <a:rPr lang="pl-PL" dirty="0" smtClean="0"/>
              <a:t>przybywających </a:t>
            </a:r>
            <a:r>
              <a:rPr lang="pl-PL" dirty="0"/>
              <a:t>do Olecka </a:t>
            </a:r>
            <a:endParaRPr lang="pl-PL" dirty="0" smtClean="0"/>
          </a:p>
          <a:p>
            <a:r>
              <a:rPr lang="pl-PL" dirty="0" smtClean="0"/>
              <a:t>   do </a:t>
            </a:r>
            <a:r>
              <a:rPr lang="pl-PL" dirty="0"/>
              <a:t>aktywności turystycznej, poprzez odwiedzanie </a:t>
            </a:r>
            <a:r>
              <a:rPr lang="pl-PL" dirty="0" smtClean="0"/>
              <a:t>miejsc atrakcyjnych </a:t>
            </a:r>
            <a:r>
              <a:rPr lang="pl-PL" dirty="0"/>
              <a:t>przyrodniczo </a:t>
            </a:r>
            <a:endParaRPr lang="pl-PL" dirty="0" smtClean="0"/>
          </a:p>
          <a:p>
            <a:r>
              <a:rPr lang="pl-PL" dirty="0"/>
              <a:t> </a:t>
            </a:r>
            <a:r>
              <a:rPr lang="pl-PL" dirty="0" smtClean="0"/>
              <a:t>  i </a:t>
            </a:r>
            <a:r>
              <a:rPr lang="pl-PL" dirty="0"/>
              <a:t>krajobrazowo w gminie oraz ich </a:t>
            </a:r>
            <a:r>
              <a:rPr lang="pl-PL" dirty="0" smtClean="0"/>
              <a:t>upowszechnianie </a:t>
            </a:r>
            <a:r>
              <a:rPr lang="pl-PL" dirty="0"/>
              <a:t>i popularyzację;</a:t>
            </a:r>
          </a:p>
          <a:p>
            <a:r>
              <a:rPr lang="pl-PL" dirty="0"/>
              <a:t>- rozwijanie zainteresowań regionem;</a:t>
            </a:r>
          </a:p>
          <a:p>
            <a:r>
              <a:rPr lang="pl-PL" dirty="0"/>
              <a:t>- prowadzenie zdrowego stylu życia, zagospodarowanie czasu wolnego;</a:t>
            </a:r>
          </a:p>
          <a:p>
            <a:r>
              <a:rPr lang="pl-PL" dirty="0"/>
              <a:t>- promocja i rozwój turystyki w gminie Olecko.</a:t>
            </a:r>
          </a:p>
          <a:p>
            <a:r>
              <a:rPr lang="pl-PL" dirty="0"/>
              <a:t> </a:t>
            </a:r>
          </a:p>
          <a:p>
            <a:r>
              <a:rPr lang="pl-PL" dirty="0" smtClean="0"/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582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70"/>
            <a:ext cx="3861347" cy="6853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572000" y="717719"/>
            <a:ext cx="4176464" cy="5712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0"/>
              </a:spcAft>
            </a:pPr>
            <a:endParaRPr lang="pl-PL" sz="2000" b="1" dirty="0" smtClean="0">
              <a:latin typeface="Arial" pitchFamily="34" charset="0"/>
              <a:ea typeface="Calibri"/>
              <a:cs typeface="Arial" pitchFamily="34" charset="0"/>
            </a:endParaRPr>
          </a:p>
          <a:p>
            <a:pPr fontAlgn="base">
              <a:spcAft>
                <a:spcPts val="0"/>
              </a:spcAft>
            </a:pPr>
            <a:endParaRPr lang="pl-PL" sz="2000" b="1" dirty="0" smtClean="0">
              <a:latin typeface="Arial" pitchFamily="34" charset="0"/>
              <a:ea typeface="Calibri"/>
              <a:cs typeface="Arial" pitchFamily="34" charset="0"/>
            </a:endParaRPr>
          </a:p>
          <a:p>
            <a:pPr fontAlgn="base">
              <a:spcAft>
                <a:spcPts val="0"/>
              </a:spcAft>
            </a:pPr>
            <a:r>
              <a:rPr lang="pl-PL" sz="2000" b="1" dirty="0" smtClean="0">
                <a:latin typeface="Arial" pitchFamily="34" charset="0"/>
                <a:ea typeface="Calibri"/>
                <a:cs typeface="Arial" pitchFamily="34" charset="0"/>
              </a:rPr>
              <a:t>9</a:t>
            </a:r>
            <a:r>
              <a:rPr lang="pl-PL" sz="2000" b="1" dirty="0">
                <a:latin typeface="Arial" pitchFamily="34" charset="0"/>
                <a:ea typeface="Calibri"/>
                <a:cs typeface="Arial" pitchFamily="34" charset="0"/>
              </a:rPr>
              <a:t>. Olecko. </a:t>
            </a:r>
            <a:r>
              <a:rPr lang="pl-PL" sz="2000" b="1" dirty="0" smtClean="0">
                <a:latin typeface="Arial" pitchFamily="34" charset="0"/>
                <a:ea typeface="Calibri"/>
                <a:cs typeface="Arial" pitchFamily="34" charset="0"/>
              </a:rPr>
              <a:t>Kościół </a:t>
            </a:r>
          </a:p>
          <a:p>
            <a:pPr fontAlgn="base">
              <a:spcAft>
                <a:spcPts val="0"/>
              </a:spcAft>
            </a:pPr>
            <a:r>
              <a:rPr lang="pl-PL" sz="2000" b="1" dirty="0" smtClean="0">
                <a:latin typeface="Arial" pitchFamily="34" charset="0"/>
                <a:ea typeface="Calibri"/>
                <a:cs typeface="Arial" pitchFamily="34" charset="0"/>
              </a:rPr>
              <a:t>    w </a:t>
            </a:r>
            <a:r>
              <a:rPr lang="pl-PL" sz="2000" b="1" dirty="0">
                <a:latin typeface="Arial" pitchFamily="34" charset="0"/>
                <a:ea typeface="Calibri"/>
                <a:cs typeface="Arial" pitchFamily="34" charset="0"/>
              </a:rPr>
              <a:t>stylu neogotyckim </a:t>
            </a:r>
            <a:endParaRPr lang="pl-PL" sz="2000" b="1" dirty="0" smtClean="0">
              <a:latin typeface="Arial" pitchFamily="34" charset="0"/>
              <a:ea typeface="Calibri"/>
              <a:cs typeface="Arial" pitchFamily="34" charset="0"/>
            </a:endParaRPr>
          </a:p>
          <a:p>
            <a:pPr fontAlgn="base">
              <a:spcAft>
                <a:spcPts val="0"/>
              </a:spcAft>
            </a:pPr>
            <a:r>
              <a:rPr lang="pl-PL" sz="2000" b="1" dirty="0" smtClean="0">
                <a:latin typeface="Arial" pitchFamily="34" charset="0"/>
                <a:ea typeface="Calibri"/>
                <a:cs typeface="Arial" pitchFamily="34" charset="0"/>
              </a:rPr>
              <a:t>    z </a:t>
            </a:r>
            <a:r>
              <a:rPr lang="pl-PL" sz="2000" b="1" dirty="0">
                <a:latin typeface="Arial" pitchFamily="34" charset="0"/>
                <a:ea typeface="Calibri"/>
                <a:cs typeface="Arial" pitchFamily="34" charset="0"/>
              </a:rPr>
              <a:t>lat 1859-1861</a:t>
            </a: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endParaRPr lang="pl-PL" sz="800" dirty="0" smtClean="0">
              <a:latin typeface="Times New Roman"/>
              <a:ea typeface="Calibri"/>
              <a:cs typeface="Times New Roman"/>
            </a:endParaRPr>
          </a:p>
          <a:p>
            <a:pPr algn="just" fontAlgn="base"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Przy ulicy Zamkowej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znajduje się zespół kościoła parafialnego 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pod wezwaniem Podwyższenia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Krzyża Świętego. </a:t>
            </a:r>
            <a:endParaRPr lang="pl-PL" sz="1600" dirty="0" smtClean="0">
              <a:latin typeface="Arial" pitchFamily="34" charset="0"/>
              <a:ea typeface="Calibri"/>
              <a:cs typeface="Arial" pitchFamily="34" charset="0"/>
            </a:endParaRPr>
          </a:p>
          <a:p>
            <a:pPr algn="just" fontAlgn="base"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Kościół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w stylu 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neogotyckim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został </a:t>
            </a:r>
            <a:r>
              <a:rPr lang="pl-PL" sz="1600" dirty="0" err="1" smtClean="0">
                <a:latin typeface="Arial" pitchFamily="34" charset="0"/>
                <a:ea typeface="Calibri"/>
                <a:cs typeface="Arial" pitchFamily="34" charset="0"/>
              </a:rPr>
              <a:t>wybudo-wany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w latach 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1859–1861 i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jest obecnie najstarszym 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w Olecku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. Murowana 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kaplica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, drewniany 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ołtarz w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prezbiterium, dwa </a:t>
            </a:r>
            <a:r>
              <a:rPr lang="pl-PL" sz="1600" dirty="0" err="1" smtClean="0">
                <a:latin typeface="Arial" pitchFamily="34" charset="0"/>
                <a:ea typeface="Calibri"/>
                <a:cs typeface="Arial" pitchFamily="34" charset="0"/>
              </a:rPr>
              <a:t>ołta-rze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boczne, 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drewniana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ambona, drewniana chrzcielnica – pochodzą z 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drugiej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połowy XIX wieku. 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Wieżę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dobudowano w 1920 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r. </a:t>
            </a:r>
          </a:p>
          <a:p>
            <a:pPr algn="just" fontAlgn="base"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W murowanej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kaplicy znajduje się dębowy krzyż misyjny ustawiony w 1960 r. </a:t>
            </a:r>
          </a:p>
          <a:p>
            <a:pPr algn="just" fontAlgn="base"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10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września 1981 </a:t>
            </a: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roku zaobserwowano      z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niego wyciek w postaci „</a:t>
            </a: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kropel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krwi”. </a:t>
            </a:r>
            <a:endParaRPr lang="pl-PL" sz="1600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 fontAlgn="base"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Od tego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czasu stał się on obiektem kultu religijnego. </a:t>
            </a:r>
            <a:endParaRPr lang="pl-PL" sz="1600" dirty="0">
              <a:effectLst/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4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92046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11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KRONIKA. PROJEKT TURYSTYCZNY\PREZENTACJA\Prezentacja Atrakcje turystyczne  foto zmn\10. Stara lokomotyw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6" y="0"/>
            <a:ext cx="9163211" cy="548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496" y="0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0943" y="5042791"/>
            <a:ext cx="45272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10. Olecko. Stara lokomotywa</a:t>
            </a:r>
          </a:p>
        </p:txBody>
      </p:sp>
      <p:sp>
        <p:nvSpPr>
          <p:cNvPr id="4" name="Prostokąt 3"/>
          <p:cNvSpPr/>
          <p:nvPr/>
        </p:nvSpPr>
        <p:spPr>
          <a:xfrm>
            <a:off x="0" y="5504457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Lokomotywa (z 1961 r.) znajduje się w parku przy dworcu kolejowym (ul. Wojska Polskiego). Ustawiono ją w 2010 r. w pobliżu miejsca, w którym do zakończenia II wojny światowej była stacja Oleckiej Kolejki Wąskotorowej. Jeździła na trasie Olecko-Świętajno </a:t>
            </a: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i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Olecko-Garbas. Olecka Kolej Wąskotorowa została oddana do użytku 18.09.1911 r. Łączna długość tras wynosiła 43,2 km. </a:t>
            </a:r>
            <a:endParaRPr lang="pl-PL" sz="1600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Po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wojnie kolej nie została odbudowana</a:t>
            </a: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endParaRPr lang="pl-PL" sz="1600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36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370"/>
            <a:ext cx="9143998" cy="5266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1566" y="5270464"/>
            <a:ext cx="91024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latin typeface="Arial" pitchFamily="34" charset="0"/>
                <a:cs typeface="Arial" pitchFamily="34" charset="0"/>
              </a:rPr>
              <a:t>Przy ulicy Słowiańskiej w Olecku usytuowane są zabudowania Ośrodka Szkolno-Wychowawczego dla Dzieci Głuchych im. Św. Filipa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Smaldone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. Wcześniej w tym miejscu mieścił się szpital, budowany w latach 1906-1908 – budynek z cegły klinkierowej na 50 łóżek. W połowie lat trzydziestych XX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wieku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szpital okazał się już za mały, w związku z tym rozpoczęto budowę nowoczesnego szpitala powiatowego. Stary szpital przeznaczono na dom starców i administrację służby zdrowia w powiecie.</a:t>
            </a:r>
          </a:p>
        </p:txBody>
      </p:sp>
      <p:pic>
        <p:nvPicPr>
          <p:cNvPr id="4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496" y="0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0" y="4775789"/>
            <a:ext cx="91024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11. Olecko. Zabytkowy budynek szkoły dla dzieci głuchych z lat 1906-1908</a:t>
            </a:r>
          </a:p>
        </p:txBody>
      </p:sp>
    </p:spTree>
    <p:extLst>
      <p:ext uri="{BB962C8B-B14F-4D97-AF65-F5344CB8AC3E}">
        <p14:creationId xmlns:p14="http://schemas.microsoft.com/office/powerpoint/2010/main" val="268859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KRONIKA. PROJEKT TURYSTYCZNY\PREZENTACJA\Prezentacja Atrakcje turystyczne  foto zmn\12. Wieża ciśnie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3870996" cy="687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39552" y="6237312"/>
            <a:ext cx="39073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12. Olecko. Wieża ciśnień</a:t>
            </a:r>
          </a:p>
        </p:txBody>
      </p:sp>
      <p:sp>
        <p:nvSpPr>
          <p:cNvPr id="3" name="Prostokąt 2"/>
          <p:cNvSpPr/>
          <p:nvPr/>
        </p:nvSpPr>
        <p:spPr>
          <a:xfrm>
            <a:off x="4499992" y="2346439"/>
            <a:ext cx="439248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latin typeface="Arial" pitchFamily="34" charset="0"/>
                <a:cs typeface="Arial" pitchFamily="34" charset="0"/>
              </a:rPr>
              <a:t>Wybudowana została na przełomie XIX i XX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wieku.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Służyła do zapewnienia stabilnego ciśnienia w wodociągu – zbiornik musi być umieszczony powyżej odbiorców, ponieważ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działa na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zasadzie naczyń połączonych. Stacja pracowała od 1907 do 2006 r. (99 lat). Do 1956 r. wyposażona była w trzy studnie głębinowe i dwa niezależne ciągi uzdatniania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wody. Źródłem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zasilania agregatów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pompo-</a:t>
            </a:r>
            <a:r>
              <a:rPr lang="pl-PL" sz="1600" dirty="0" err="1" smtClean="0">
                <a:latin typeface="Arial" pitchFamily="34" charset="0"/>
                <a:cs typeface="Arial" pitchFamily="34" charset="0"/>
              </a:rPr>
              <a:t>wych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był gaz koksowniczy. Po 1945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roku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zastosowano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silniki i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pompy zasilane energią elektryczną.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W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2006 r. wykonano remont wieży oraz zbudowano nową stację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uzdatnia-</a:t>
            </a:r>
            <a:r>
              <a:rPr lang="pl-PL" sz="1600" dirty="0" err="1" smtClean="0">
                <a:latin typeface="Arial" pitchFamily="34" charset="0"/>
                <a:cs typeface="Arial" pitchFamily="34" charset="0"/>
              </a:rPr>
              <a:t>nia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wody.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Obecnie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wieże ciśnień zostały wyparte przez hydrofory, pozostając głównie jako awaryjne źródło wody – mogą dostarczać wodę przy braku zasilania. </a:t>
            </a:r>
          </a:p>
        </p:txBody>
      </p:sp>
      <p:pic>
        <p:nvPicPr>
          <p:cNvPr id="5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863" y="120615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04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KRONIKA. PROJEKT TURYSTYCZNY\PREZENTACJA\Prezentacja Atrakcje turystyczne  foto zmn\13. Młyn wodn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496" y="0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0" y="5113630"/>
            <a:ext cx="4935005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13. Olecko. Młyn wodny z 1895 r.</a:t>
            </a:r>
          </a:p>
        </p:txBody>
      </p:sp>
      <p:sp>
        <p:nvSpPr>
          <p:cNvPr id="4" name="Prostokąt 3"/>
          <p:cNvSpPr/>
          <p:nvPr/>
        </p:nvSpPr>
        <p:spPr>
          <a:xfrm>
            <a:off x="0" y="5534561"/>
            <a:ext cx="91439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Zabytkowy młyn wodny pochodzi z 1895 roku. Położony jest nad rzeką Legą przy ulicach: Grunwaldzkiej, Młynowej i Mazurskiej. Obecnie elektryczny. Jednym z właścicieli młyna był  olecki przedsiębiorca Gottlieb </a:t>
            </a:r>
            <a:r>
              <a:rPr lang="pl-PL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Konietzko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(1851-1920). Budynek charakteryzują: dwa skrzydła usytuowane prostopadle względem siebie, </a:t>
            </a:r>
            <a:r>
              <a:rPr lang="pl-PL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boniowany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parter, szeroki gzyms rozdzielający kondygnacje, ozdobne zwieńczenie otworów okiennych i ośmioboczna wieżyczka przykryta hełmem. </a:t>
            </a:r>
          </a:p>
        </p:txBody>
      </p:sp>
    </p:spTree>
    <p:extLst>
      <p:ext uri="{BB962C8B-B14F-4D97-AF65-F5344CB8AC3E}">
        <p14:creationId xmlns:p14="http://schemas.microsoft.com/office/powerpoint/2010/main" val="365057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0"/>
            <a:ext cx="3858302" cy="687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657" y="116632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6294464" y="4506144"/>
            <a:ext cx="233438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latin typeface="Arial" pitchFamily="34" charset="0"/>
                <a:cs typeface="Arial" pitchFamily="34" charset="0"/>
              </a:rPr>
              <a:t>Pomnik </a:t>
            </a:r>
          </a:p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(„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Olecko Bohaterom Kosmosu”)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znajduje </a:t>
            </a:r>
          </a:p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się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przy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ulicy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Jeziornej. </a:t>
            </a:r>
            <a:endParaRPr lang="pl-PL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Został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wybudowany </a:t>
            </a:r>
            <a:endParaRPr lang="pl-PL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w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1969 r. i jest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własnością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prywatną. </a:t>
            </a:r>
          </a:p>
          <a:p>
            <a:r>
              <a:rPr lang="pl-PL" dirty="0"/>
              <a:t> </a:t>
            </a:r>
          </a:p>
        </p:txBody>
      </p:sp>
      <p:sp>
        <p:nvSpPr>
          <p:cNvPr id="4" name="Prostokąt 3"/>
          <p:cNvSpPr/>
          <p:nvPr/>
        </p:nvSpPr>
        <p:spPr>
          <a:xfrm>
            <a:off x="6142535" y="3671246"/>
            <a:ext cx="27484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latin typeface="Arial" pitchFamily="34" charset="0"/>
                <a:cs typeface="Arial" pitchFamily="34" charset="0"/>
              </a:rPr>
              <a:t>14. </a:t>
            </a:r>
            <a:r>
              <a:rPr lang="pl-PL" sz="2000" b="1" dirty="0" smtClean="0">
                <a:latin typeface="Arial" pitchFamily="34" charset="0"/>
                <a:cs typeface="Arial" pitchFamily="34" charset="0"/>
              </a:rPr>
              <a:t>Olecko. Pomnik </a:t>
            </a:r>
            <a:r>
              <a:rPr lang="pl-PL" sz="2000" b="1" dirty="0">
                <a:latin typeface="Arial" pitchFamily="34" charset="0"/>
                <a:cs typeface="Arial" pitchFamily="34" charset="0"/>
              </a:rPr>
              <a:t>Bohaterów Kosmosu</a:t>
            </a:r>
          </a:p>
        </p:txBody>
      </p:sp>
    </p:spTree>
    <p:extLst>
      <p:ext uri="{BB962C8B-B14F-4D97-AF65-F5344CB8AC3E}">
        <p14:creationId xmlns:p14="http://schemas.microsoft.com/office/powerpoint/2010/main" val="129596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"/>
            <a:ext cx="9144000" cy="5283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-13856" y="5288340"/>
            <a:ext cx="91578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Aft>
                <a:spcPts val="0"/>
              </a:spcAft>
            </a:pPr>
            <a:r>
              <a:rPr lang="pl-PL" sz="1600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Kamienna </a:t>
            </a:r>
            <a:r>
              <a:rPr lang="pl-PL" sz="1600" dirty="0" err="1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Półrotunda</a:t>
            </a:r>
            <a:r>
              <a:rPr lang="pl-PL" sz="1600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 – pomnik upamiętniający żołnierzy niemieckich poległych w czasie </a:t>
            </a:r>
            <a:r>
              <a:rPr lang="pl-PL" sz="1600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I </a:t>
            </a:r>
            <a:r>
              <a:rPr lang="pl-PL" sz="1600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wojny </a:t>
            </a:r>
            <a:r>
              <a:rPr lang="pl-PL" sz="1600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światowej, </a:t>
            </a:r>
            <a:r>
              <a:rPr lang="pl-PL" sz="1600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budowany w latach 1925-1927. Wystawiony został z inicjatywy ówczesnego starosty </a:t>
            </a:r>
            <a:r>
              <a:rPr lang="pl-PL" sz="1600" dirty="0" err="1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Wachsmanna</a:t>
            </a:r>
            <a:r>
              <a:rPr lang="pl-PL" sz="1600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 i był drugim pod względem wielkości w Prusach Wschodnich. Budowla w kształcie kamiennego półkolistego muru z arkadowymi otworami </a:t>
            </a:r>
            <a:r>
              <a:rPr lang="pl-PL" sz="1600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i </a:t>
            </a:r>
            <a:r>
              <a:rPr lang="pl-PL" sz="1600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mieczami na kolumnach ma szerokość </a:t>
            </a:r>
            <a:r>
              <a:rPr lang="pl-PL" sz="1600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   20 </a:t>
            </a:r>
            <a:r>
              <a:rPr lang="pl-PL" sz="1600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m i wysokość 10 m. Wygląd </a:t>
            </a:r>
            <a:r>
              <a:rPr lang="pl-PL" sz="1600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nawiązuje do </a:t>
            </a:r>
            <a:r>
              <a:rPr lang="pl-PL" sz="1600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architektury gotyckich zamków krzyżackich. </a:t>
            </a:r>
            <a:endParaRPr lang="pl-PL" sz="1600" dirty="0" smtClean="0">
              <a:solidFill>
                <a:srgbClr val="00000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 fontAlgn="base"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Kamienna </a:t>
            </a:r>
            <a:r>
              <a:rPr lang="pl-PL" sz="1600" dirty="0" err="1">
                <a:latin typeface="Arial" pitchFamily="34" charset="0"/>
                <a:ea typeface="Calibri"/>
                <a:cs typeface="Arial" pitchFamily="34" charset="0"/>
              </a:rPr>
              <a:t>Półrotunda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 przypomina o przynależności Olecka do dawnych Prus Wschodnich. </a:t>
            </a:r>
          </a:p>
        </p:txBody>
      </p:sp>
      <p:pic>
        <p:nvPicPr>
          <p:cNvPr id="4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6" y="5261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8438" y="4817012"/>
            <a:ext cx="50722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15. Olecko. Kamienna </a:t>
            </a:r>
            <a:r>
              <a:rPr lang="pl-PL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Półrotunda</a:t>
            </a:r>
            <a:endParaRPr lang="pl-PL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30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88"/>
            <a:ext cx="9148517" cy="686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516" y="5877272"/>
            <a:ext cx="93920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16. Olecko. Przedwojenny hipodrom </a:t>
            </a:r>
            <a:endParaRPr lang="pl-PL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i kompleks rekreacyjno-sportowy</a:t>
            </a:r>
            <a:endParaRPr lang="pl-PL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6" y="5261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5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8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245" y="2459553"/>
            <a:ext cx="4460624" cy="170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/>
          <p:cNvSpPr/>
          <p:nvPr/>
        </p:nvSpPr>
        <p:spPr>
          <a:xfrm>
            <a:off x="-12634" y="4466814"/>
            <a:ext cx="93920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Olecko</a:t>
            </a:r>
            <a:r>
              <a:rPr lang="pl-PL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pl-PL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Przedwojenny hipodrom i kompleks rekreacyjno-sportowy</a:t>
            </a:r>
            <a:endParaRPr lang="pl-PL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496" y="0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9869" y="486916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latin typeface="Arial" pitchFamily="34" charset="0"/>
                <a:cs typeface="Arial" pitchFamily="34" charset="0"/>
              </a:rPr>
              <a:t>Hipodrom był częścią kompleksu rekreacyjno-sportowego wybudowanego w 1927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r. na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terenie parku przy Jeziorze Oleckim Wielkim. Baza sportowa służyła niemieckim olimpijczykom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               do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przygotowań przed igrzyskami w 1936 r. w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Berlinie. Obecny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kompleks sportowo-rekreacyjny obejmuje: halę widowiskowo-sportową z pływalnią „Lega”, boisko piłkarskie ze sztuczną murawą, stadion </a:t>
            </a:r>
            <a:r>
              <a:rPr lang="pl-PL" sz="1600" dirty="0" err="1" smtClean="0">
                <a:latin typeface="Arial" pitchFamily="34" charset="0"/>
                <a:cs typeface="Arial" pitchFamily="34" charset="0"/>
              </a:rPr>
              <a:t>lekkoatletyczno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-piłkarski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, korty tenisowe, obozowisko (pole biwakowe z zapleczem socjalno-sanitarnym na 60 osób), boiska do siatkówki plażowej, plażę miejską, siłownię na świeżym powietrzu, trasy biegowe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i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spacerowe,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skate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 park oraz plac zabaw dla dzieci.</a:t>
            </a:r>
          </a:p>
        </p:txBody>
      </p:sp>
    </p:spTree>
    <p:extLst>
      <p:ext uri="{BB962C8B-B14F-4D97-AF65-F5344CB8AC3E}">
        <p14:creationId xmlns:p14="http://schemas.microsoft.com/office/powerpoint/2010/main" val="351438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4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502" y="116632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757378" y="6237312"/>
            <a:ext cx="39789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17. Olecko. Koło młyńskie</a:t>
            </a:r>
          </a:p>
        </p:txBody>
      </p:sp>
      <p:sp>
        <p:nvSpPr>
          <p:cNvPr id="4" name="Prostokąt 3"/>
          <p:cNvSpPr/>
          <p:nvPr/>
        </p:nvSpPr>
        <p:spPr>
          <a:xfrm>
            <a:off x="6084167" y="4725144"/>
            <a:ext cx="259228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 </a:t>
            </a:r>
          </a:p>
          <a:p>
            <a:r>
              <a:rPr lang="pl-PL" sz="1600" dirty="0">
                <a:latin typeface="Arial" pitchFamily="34" charset="0"/>
                <a:cs typeface="Arial" pitchFamily="34" charset="0"/>
              </a:rPr>
              <a:t>W parku przy stadionie miejskim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usytuowane jest kamienne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koło młyńskie </a:t>
            </a:r>
            <a:endParaRPr lang="pl-PL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z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oleckiego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młyna, wybudowanego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w 1895 r. </a:t>
            </a:r>
          </a:p>
        </p:txBody>
      </p:sp>
    </p:spTree>
    <p:extLst>
      <p:ext uri="{BB962C8B-B14F-4D97-AF65-F5344CB8AC3E}">
        <p14:creationId xmlns:p14="http://schemas.microsoft.com/office/powerpoint/2010/main" val="195189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54" y="0"/>
            <a:ext cx="9192154" cy="6894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07504" y="486916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Formy realizacji zadania: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- wyprawy piesze,</a:t>
            </a:r>
          </a:p>
          <a:p>
            <a:r>
              <a:rPr lang="pl-PL" dirty="0">
                <a:solidFill>
                  <a:schemeClr val="bg1"/>
                </a:solidFill>
              </a:rPr>
              <a:t>- wyprawy rowerowe,</a:t>
            </a:r>
          </a:p>
          <a:p>
            <a:r>
              <a:rPr lang="pl-PL" dirty="0">
                <a:solidFill>
                  <a:schemeClr val="bg1"/>
                </a:solidFill>
              </a:rPr>
              <a:t>- wyprawy samochodowe,</a:t>
            </a:r>
          </a:p>
          <a:p>
            <a:r>
              <a:rPr lang="pl-PL" dirty="0">
                <a:solidFill>
                  <a:schemeClr val="bg1"/>
                </a:solidFill>
              </a:rPr>
              <a:t>- spacery,</a:t>
            </a:r>
          </a:p>
          <a:p>
            <a:r>
              <a:rPr lang="pl-PL" dirty="0">
                <a:solidFill>
                  <a:schemeClr val="bg1"/>
                </a:solidFill>
              </a:rPr>
              <a:t>- biwak.</a:t>
            </a:r>
          </a:p>
        </p:txBody>
      </p:sp>
    </p:spTree>
    <p:extLst>
      <p:ext uri="{BB962C8B-B14F-4D97-AF65-F5344CB8AC3E}">
        <p14:creationId xmlns:p14="http://schemas.microsoft.com/office/powerpoint/2010/main" val="360296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G:\KRONIKA. PROJEKT TURYSTYCZNY\PREZENTACJA\Prezentacja Atrakcje turystyczne  foto zmn\18. Chata Mazurs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0349" y="0"/>
            <a:ext cx="6788846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b="1" dirty="0">
                <a:latin typeface="Arial" pitchFamily="34" charset="0"/>
                <a:ea typeface="Calibri"/>
                <a:cs typeface="Arial" pitchFamily="34" charset="0"/>
              </a:rPr>
              <a:t>18. Olecko. Chata Mazurska z początku XX w.</a:t>
            </a:r>
          </a:p>
        </p:txBody>
      </p:sp>
      <p:sp>
        <p:nvSpPr>
          <p:cNvPr id="4" name="Prostokąt 3"/>
          <p:cNvSpPr/>
          <p:nvPr/>
        </p:nvSpPr>
        <p:spPr>
          <a:xfrm>
            <a:off x="0" y="5498856"/>
            <a:ext cx="91149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Zabytkowa drewniana Chata Mazurska w Olecku została zbudowana po roku 1918. Znajduje się nad brzegiem Jeziora Oleckiego Wielkiego. Jest przykładem tradycyjnej mazurskiej architektury wiejskiej. Budynek dwukondygnacyjny na planie prostokąta, z dachem dwuspadowym. Stanowił siedzibę Oleckiego Związku Gimnastycznego (tzw. Dom </a:t>
            </a:r>
            <a:r>
              <a:rPr lang="pl-PL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Jahna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).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II wojnie światowej pełnił różne funkcje. Mieściła się w nim m.in. galeria. Obecnie działa tutaj lokal gastronomiczny. </a:t>
            </a:r>
          </a:p>
        </p:txBody>
      </p:sp>
      <p:pic>
        <p:nvPicPr>
          <p:cNvPr id="6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141" y="0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80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G:\KRONIKA. PROJEKT TURYSTYCZNY\PREZENTACJA\Prezentacja Atrakcje turystyczne  foto zmn\19. Jezioro Oleckie Wielkie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496" y="0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107504" y="6309320"/>
            <a:ext cx="52923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19. Olecko. Jezioro Oleckie Wielkie</a:t>
            </a:r>
          </a:p>
        </p:txBody>
      </p:sp>
    </p:spTree>
    <p:extLst>
      <p:ext uri="{BB962C8B-B14F-4D97-AF65-F5344CB8AC3E}">
        <p14:creationId xmlns:p14="http://schemas.microsoft.com/office/powerpoint/2010/main" val="329311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3"/>
            <a:ext cx="9251504" cy="6865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/>
          <p:cNvSpPr/>
          <p:nvPr/>
        </p:nvSpPr>
        <p:spPr>
          <a:xfrm>
            <a:off x="23245" y="3564791"/>
            <a:ext cx="91440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Powierzchnia: 227 ha</a:t>
            </a:r>
          </a:p>
          <a:p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Maksymalna głębokość: 45,2-65 m</a:t>
            </a:r>
          </a:p>
          <a:p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Maksymalna szerokość: 1150 m</a:t>
            </a:r>
          </a:p>
          <a:p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Długość w linii północ-południe: 4, 6 km</a:t>
            </a:r>
          </a:p>
          <a:p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Typ: sielawowy</a:t>
            </a:r>
          </a:p>
          <a:p>
            <a:pPr algn="just"/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Zbiornik typu rynnowego o stokach stromych z wyjątkiem wypływu rzeki Legi i najwęższej, południowej części jeziora (Szyjka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). Dno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piaszczyste, miejscami kamieniste, na znacznych odcinkach przybrzeżnych niedostępne do kąpieli z powodu roślinności przybrzeżnej. </a:t>
            </a:r>
            <a:endParaRPr lang="pl-PL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Nad zachodnim brzegiem jeziora leży miasto Olecko, na wschodnim wieś – Możne.</a:t>
            </a:r>
          </a:p>
          <a:p>
            <a:pPr algn="just"/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„Szyjce” znajduje się punkt widokowy i strzeżona plaża. Przy Dworku Mazurskim – plaża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z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pomostem i wypożyczalnią sprzętu wodnego.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Natomiast na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strzeżonej, piaszczystej plaży miejskiej znajdują się: bar, molo, skocznia, zjeżdżalnia wodna, pole do siatkówki plażowej, wypożyczalnia sprzętu wodnego. Molo pochodzi z 1930 r.</a:t>
            </a:r>
          </a:p>
        </p:txBody>
      </p:sp>
      <p:sp>
        <p:nvSpPr>
          <p:cNvPr id="2" name="Prostokąt 1"/>
          <p:cNvSpPr/>
          <p:nvPr/>
        </p:nvSpPr>
        <p:spPr>
          <a:xfrm>
            <a:off x="4625752" y="4365104"/>
            <a:ext cx="3632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Olecko. Jezioro Oleckie Wielkie</a:t>
            </a:r>
          </a:p>
        </p:txBody>
      </p:sp>
      <p:pic>
        <p:nvPicPr>
          <p:cNvPr id="5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645" y="0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4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010"/>
            <a:ext cx="9190679" cy="689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8970" y="5283768"/>
            <a:ext cx="4613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20. Olecko. Drewniany mostek</a:t>
            </a:r>
          </a:p>
        </p:txBody>
      </p:sp>
      <p:sp>
        <p:nvSpPr>
          <p:cNvPr id="3" name="Prostokąt 2"/>
          <p:cNvSpPr/>
          <p:nvPr/>
        </p:nvSpPr>
        <p:spPr>
          <a:xfrm>
            <a:off x="18970" y="5745433"/>
            <a:ext cx="91068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Aft>
                <a:spcPts val="0"/>
              </a:spcAft>
            </a:pP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W miejscu, gdzie z Jeziora Oleckiego Wielkiego wypływa rzeka Lega znajduje się drewniany mostek (wielokrotnie przebudowywany). Można z niego obserwować dwa ekosystemy – jeziora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    i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rzeki. W jego pobliżu gniazdują ptaki m.in. perkozy, łabędzie nieme, łyski, kaczki krzyżówki. </a:t>
            </a:r>
            <a:endParaRPr lang="pl-PL" sz="1600" dirty="0" smtClean="0">
              <a:solidFill>
                <a:schemeClr val="bg1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algn="just" fontAlgn="base">
              <a:spcAft>
                <a:spcPts val="0"/>
              </a:spcAft>
            </a:pP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Przy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mostku rozpoczyna się trakt spacerowy – Wiewiórcza Ścieżka.</a:t>
            </a:r>
          </a:p>
        </p:txBody>
      </p:sp>
      <p:pic>
        <p:nvPicPr>
          <p:cNvPr id="5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820" y="0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44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G:\KRONIKA. PROJEKT TURYSTYCZNY\PREZENTACJA\Prezentacja Atrakcje turystyczne  foto zmn\21. Leg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347864" y="6281218"/>
            <a:ext cx="5650906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21. Olecko. Lega – wzdłuż biegu rzeki</a:t>
            </a:r>
          </a:p>
        </p:txBody>
      </p:sp>
      <p:sp>
        <p:nvSpPr>
          <p:cNvPr id="3" name="Prostokąt 2"/>
          <p:cNvSpPr/>
          <p:nvPr/>
        </p:nvSpPr>
        <p:spPr>
          <a:xfrm>
            <a:off x="0" y="4795897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Trasa: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od Drewnianego mostku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–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miejsce wypływu z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Jeziora Oleckie Wielkie do ujścia </a:t>
            </a:r>
            <a:endParaRPr lang="pl-PL" sz="1600" dirty="0" smtClean="0">
              <a:solidFill>
                <a:schemeClr val="bg1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w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Jeziorze Olecko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Małe.</a:t>
            </a:r>
            <a:endParaRPr lang="pl-PL" sz="1600" dirty="0">
              <a:solidFill>
                <a:schemeClr val="bg1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Warto zobaczyć:</a:t>
            </a:r>
          </a:p>
          <a:p>
            <a:pPr algn="just">
              <a:spcAft>
                <a:spcPts val="0"/>
              </a:spcAft>
            </a:pP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- piękny meander za Leskiem, </a:t>
            </a:r>
            <a:endParaRPr lang="pl-PL" sz="1600" dirty="0">
              <a:solidFill>
                <a:schemeClr val="bg1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algn="just">
              <a:spcAft>
                <a:spcPts val="0"/>
              </a:spcAft>
            </a:pP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- mosty, w tym kolejowe,</a:t>
            </a:r>
            <a:endParaRPr lang="pl-PL" sz="1600" dirty="0">
              <a:solidFill>
                <a:schemeClr val="bg1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algn="just">
              <a:spcAft>
                <a:spcPts val="0"/>
              </a:spcAft>
            </a:pP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- uskoki.</a:t>
            </a:r>
            <a:endParaRPr lang="pl-PL" sz="1600" dirty="0">
              <a:solidFill>
                <a:schemeClr val="bg1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algn="just">
              <a:spcAft>
                <a:spcPts val="0"/>
              </a:spcAft>
            </a:pP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Można zobaczyć … wydrę.</a:t>
            </a:r>
            <a:endParaRPr lang="pl-PL" sz="1600" dirty="0">
              <a:solidFill>
                <a:schemeClr val="bg1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5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141" y="5083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71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G:\KRONIKA. PROJEKT TURYSTYCZNY\PREZENTACJA\Prezentacja Atrakcje turystyczne  foto zmn\22. Dworek Mazurs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90317" y="4792639"/>
            <a:ext cx="4408579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22. Olecko. Dworek Mazurski</a:t>
            </a:r>
          </a:p>
        </p:txBody>
      </p:sp>
      <p:sp>
        <p:nvSpPr>
          <p:cNvPr id="3" name="Prostokąt 2"/>
          <p:cNvSpPr/>
          <p:nvPr/>
        </p:nvSpPr>
        <p:spPr>
          <a:xfrm>
            <a:off x="107504" y="5279390"/>
            <a:ext cx="89289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Ośrodek Wypoczynkowy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„Dworek Mazurski” położony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jest na granicy Mazur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Suwalszczyzny,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w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lesie </a:t>
            </a:r>
            <a:r>
              <a:rPr lang="pl-PL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sosnowo-świerkowym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nad Jeziorem Oleckim Wielkim. Jego historia sięga roku 1884,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w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którym to dokonano uroczystego otwarcia letniska zwanego „Lasek Małek” (po I wojnie światowej zmieniono nazwę na </a:t>
            </a:r>
            <a:r>
              <a:rPr lang="pl-PL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Masurenhof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a po II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wojnie na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Dworek Mazurski). Powstał on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z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inicjatywy trzech miejskich przedsiębiorców: Gottlieba </a:t>
            </a:r>
            <a:r>
              <a:rPr lang="pl-PL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Konietzko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Karla Neumanna i Friedricha Wilhelma </a:t>
            </a:r>
            <a:r>
              <a:rPr lang="pl-PL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Czygana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5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141" y="5083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12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141" y="5083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363009" y="6165303"/>
            <a:ext cx="47809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23. Olecko. Wiewiórcza Ścieżka</a:t>
            </a:r>
          </a:p>
        </p:txBody>
      </p:sp>
    </p:spTree>
    <p:extLst>
      <p:ext uri="{BB962C8B-B14F-4D97-AF65-F5344CB8AC3E}">
        <p14:creationId xmlns:p14="http://schemas.microsoft.com/office/powerpoint/2010/main" val="348216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G:\KRONIKA. PROJEKT TURYSTYCZNY\KRONIKA\Kronika. Projekt. Olecko\23. Wiewiórcza sciezka\Wiewiórcza Ścież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64" y="0"/>
            <a:ext cx="9151964" cy="515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49898" y="2063077"/>
            <a:ext cx="909410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pl-PL" dirty="0" smtClean="0"/>
          </a:p>
          <a:p>
            <a:pPr fontAlgn="base"/>
            <a:endParaRPr lang="pl-PL" dirty="0"/>
          </a:p>
          <a:p>
            <a:pPr fontAlgn="base"/>
            <a:endParaRPr lang="pl-PL" dirty="0" smtClean="0"/>
          </a:p>
          <a:p>
            <a:pPr fontAlgn="base"/>
            <a:endParaRPr lang="pl-PL" dirty="0"/>
          </a:p>
          <a:p>
            <a:pPr fontAlgn="base"/>
            <a:endParaRPr lang="pl-PL" dirty="0" smtClean="0"/>
          </a:p>
          <a:p>
            <a:pPr algn="just" fontAlgn="base"/>
            <a:endParaRPr lang="pl-PL" sz="1600" dirty="0" smtClean="0">
              <a:latin typeface="Arial" pitchFamily="34" charset="0"/>
              <a:cs typeface="Arial" pitchFamily="34" charset="0"/>
            </a:endParaRPr>
          </a:p>
          <a:p>
            <a:pPr algn="r" fontAlgn="base"/>
            <a:r>
              <a:rPr lang="pl-PL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Olecko. Wiewiórcza Ścieżka</a:t>
            </a:r>
            <a:endParaRPr lang="pl-PL" sz="1600" dirty="0">
              <a:latin typeface="Arial" pitchFamily="34" charset="0"/>
              <a:cs typeface="Arial" pitchFamily="34" charset="0"/>
            </a:endParaRPr>
          </a:p>
          <a:p>
            <a:pPr algn="just" fontAlgn="base"/>
            <a:endParaRPr lang="pl-PL" sz="1600" dirty="0" smtClean="0">
              <a:latin typeface="Arial" pitchFamily="34" charset="0"/>
              <a:cs typeface="Arial" pitchFamily="34" charset="0"/>
            </a:endParaRPr>
          </a:p>
          <a:p>
            <a:pPr algn="just" fontAlgn="base"/>
            <a:r>
              <a:rPr lang="pl-PL" sz="1600" dirty="0" smtClean="0">
                <a:latin typeface="Arial" pitchFamily="34" charset="0"/>
                <a:cs typeface="Arial" pitchFamily="34" charset="0"/>
              </a:rPr>
              <a:t>Wiewiórcza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Ścieżka jest trasą spacerowo-rowerowo-dydaktyczną o długości 12,5 km, biegnącą wzdłuż linii brzegowej Jeziora Oleckie Wielkie na styku środowiska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lądowego i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wodnego. Jest urozmaicona i ciekawa pod względem krajobrazowym i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przyrodniczym. Na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wyznaczonych przystankach ustawione zostały tablice informacyjne z opisami ciekawych gatunków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roślin </a:t>
            </a:r>
          </a:p>
          <a:p>
            <a:pPr algn="just" fontAlgn="base"/>
            <a:r>
              <a:rPr lang="pl-PL" sz="1600" dirty="0" smtClean="0">
                <a:latin typeface="Arial" pitchFamily="34" charset="0"/>
                <a:cs typeface="Arial" pitchFamily="34" charset="0"/>
              </a:rPr>
              <a:t>i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zwierząt występujących na tym terenie. Wzdłuż ścieżki rosną gatunki roślin objęte ścisłą ochroną m.in. grążel żółty, storczyki – kukułka krwista i kukułka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bałtycka. Przy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trasie ustawiono ławki umożliwiające odpoczynek. Trasa prowadzi obok obiektów sportowo-rekreacyjno-turystycznych Olecka, Dworku Mazurskiego i tarasów widokowych.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Początek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Wiewiórczej Ścieżki zlokalizowano przy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Drewnianym mostku nad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Legą przy jej wypływie z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jeziora. Na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ścieżce możemy spotkać … wiewiórkę, … doskonale wypocząć i … podziwiać przyrodę.</a:t>
            </a:r>
          </a:p>
        </p:txBody>
      </p:sp>
      <p:pic>
        <p:nvPicPr>
          <p:cNvPr id="5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141" y="5083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05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54" y="0"/>
            <a:ext cx="91921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0" y="618946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Warto poznać szlaki turystyczne – trasy piesze i rowerowe prowadzące przez tereny gminy Olecko. Rozpoczynają się one przy moście na Ledze (w sąsiedztwie Zespołu Szkół Technicznych).</a:t>
            </a:r>
          </a:p>
        </p:txBody>
      </p:sp>
      <p:sp>
        <p:nvSpPr>
          <p:cNvPr id="3" name="Prostokąt 2"/>
          <p:cNvSpPr/>
          <p:nvPr/>
        </p:nvSpPr>
        <p:spPr>
          <a:xfrm>
            <a:off x="4308" y="5708561"/>
            <a:ext cx="6649577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400" b="1" dirty="0">
                <a:latin typeface="Arial" pitchFamily="34" charset="0"/>
                <a:ea typeface="Calibri"/>
                <a:cs typeface="Arial" pitchFamily="34" charset="0"/>
              </a:rPr>
              <a:t>24. Olecko. Początek szlaków turystycznych</a:t>
            </a:r>
          </a:p>
        </p:txBody>
      </p:sp>
      <p:pic>
        <p:nvPicPr>
          <p:cNvPr id="5" name="Picture 2" descr="G:\KRONIKA. PROJEKT TURYSTYCZNY\PREZENTACJA\Kontur gminy Olecko i miejscowosci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141" y="5083"/>
            <a:ext cx="1560859" cy="22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57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3999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" y="4038055"/>
            <a:ext cx="914399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W ramach wypoczynku i rekreacji warto pojechać rowerem z Olecka do Gordejek dawnym nasypem kolejowym.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Dawniej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była w tym miejscu linia kolejowa Olecko-Kruklanki – zlikwidowana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 w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1945 r.; normalnotorowa, łącząca stację Olecko ze stacją Kruklanki. Linię otwarto 15 września 1908 r. Jej długość wynosiła 48,7 km, rozstaw szyn – 1435 mm. </a:t>
            </a:r>
          </a:p>
          <a:p>
            <a:pPr>
              <a:spcAft>
                <a:spcPts val="0"/>
              </a:spcAft>
            </a:pP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Trasa prowadzi fragmentami szlaku czerwonego (Olecko-Jezioro </a:t>
            </a:r>
            <a:r>
              <a:rPr lang="pl-PL" sz="1600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Sedraneckie-Duły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).</a:t>
            </a:r>
          </a:p>
          <a:p>
            <a:pPr>
              <a:spcAft>
                <a:spcPts val="0"/>
              </a:spcAft>
            </a:pP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W Gordejkach warto zobaczyć:</a:t>
            </a:r>
          </a:p>
          <a:p>
            <a:pPr>
              <a:spcAft>
                <a:spcPts val="0"/>
              </a:spcAft>
            </a:pP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-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zespół budynków szkolnych z początku XX w.: szkoła i budynek gospodarczy;</a:t>
            </a:r>
            <a:endParaRPr lang="pl-PL" sz="1600" dirty="0">
              <a:solidFill>
                <a:schemeClr val="bg1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- przykłady budownictwa z przełomu XIX i XX w.;</a:t>
            </a:r>
            <a:endParaRPr lang="pl-PL" sz="1600" dirty="0">
              <a:solidFill>
                <a:schemeClr val="bg1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- cmentarz ewangelicki z XIX w.;</a:t>
            </a:r>
            <a:endParaRPr lang="pl-PL" sz="1600" dirty="0">
              <a:solidFill>
                <a:schemeClr val="bg1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- zespół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dworski w Gordejkach Małych z przełomu XIX i XX w.: dwór, park, spichlerz, </a:t>
            </a:r>
            <a:endParaRPr lang="pl-PL" sz="1600" dirty="0" smtClean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obora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, cielętnik, aleja dojazdowa.</a:t>
            </a:r>
            <a:endParaRPr lang="pl-PL" sz="1600" dirty="0">
              <a:solidFill>
                <a:schemeClr val="bg1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0" y="0"/>
            <a:ext cx="91439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25. Olecko-Gordejki. Rowerem z Olecka </a:t>
            </a:r>
            <a:endParaRPr lang="pl-PL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do 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Gordejek po dawnym nasypie kolejowym </a:t>
            </a:r>
          </a:p>
        </p:txBody>
      </p:sp>
      <p:pic>
        <p:nvPicPr>
          <p:cNvPr id="32771" name="Picture 3" descr="G:\KRONIKA. PROJEKT TURYSTYCZNY\PREZENTACJA\Kontur gminy Olecko i miejscowosci\kontur Gordejki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343" y="1"/>
            <a:ext cx="1596657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98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ANDRZEJ\Documents\Oferta Turystyka 2017 i realizacja\JUDZIKI\Sedranki, Łegowo... 19.06.2017\DSC025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7" y="0"/>
            <a:ext cx="915094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07504" y="615008"/>
            <a:ext cx="864096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Zadanie realizowano w trzech grupach: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b="1" dirty="0">
                <a:solidFill>
                  <a:schemeClr val="bg1"/>
                </a:solidFill>
              </a:rPr>
              <a:t> </a:t>
            </a:r>
            <a:endParaRPr lang="pl-PL" dirty="0">
              <a:solidFill>
                <a:schemeClr val="bg1"/>
              </a:solidFill>
            </a:endParaRPr>
          </a:p>
          <a:p>
            <a:endParaRPr lang="pl-PL" b="1" dirty="0" smtClean="0"/>
          </a:p>
          <a:p>
            <a:endParaRPr lang="pl-PL" b="1" dirty="0" smtClean="0"/>
          </a:p>
          <a:p>
            <a:endParaRPr lang="pl-PL" b="1" dirty="0"/>
          </a:p>
          <a:p>
            <a:endParaRPr lang="pl-PL" b="1" dirty="0"/>
          </a:p>
          <a:p>
            <a:r>
              <a:rPr lang="pl-PL" b="1" dirty="0" smtClean="0">
                <a:solidFill>
                  <a:schemeClr val="bg1"/>
                </a:solidFill>
              </a:rPr>
              <a:t>Grupa </a:t>
            </a:r>
            <a:r>
              <a:rPr lang="pl-PL" b="1" dirty="0">
                <a:solidFill>
                  <a:schemeClr val="bg1"/>
                </a:solidFill>
              </a:rPr>
              <a:t>I (stała) </a:t>
            </a:r>
            <a:r>
              <a:rPr lang="pl-PL" b="1" dirty="0"/>
              <a:t>– Uczniowie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/>
              <a:t>Szkoły Podstawowej w Judzikach /część północna gminy/</a:t>
            </a:r>
            <a:endParaRPr lang="pl-PL" dirty="0"/>
          </a:p>
          <a:p>
            <a:r>
              <a:rPr lang="pl-PL" b="1" dirty="0"/>
              <a:t> </a:t>
            </a:r>
            <a:endParaRPr lang="pl-PL" dirty="0"/>
          </a:p>
          <a:p>
            <a:r>
              <a:rPr lang="pl-PL" dirty="0">
                <a:solidFill>
                  <a:schemeClr val="bg1"/>
                </a:solidFill>
              </a:rPr>
              <a:t>  1. Piotr Augustynowicz </a:t>
            </a:r>
          </a:p>
          <a:p>
            <a:r>
              <a:rPr lang="pl-PL" dirty="0">
                <a:solidFill>
                  <a:schemeClr val="bg1"/>
                </a:solidFill>
              </a:rPr>
              <a:t>  2. Karolina Górska </a:t>
            </a:r>
          </a:p>
          <a:p>
            <a:r>
              <a:rPr lang="pl-PL" dirty="0">
                <a:solidFill>
                  <a:schemeClr val="bg1"/>
                </a:solidFill>
              </a:rPr>
              <a:t>  3. Sebastian </a:t>
            </a:r>
            <a:r>
              <a:rPr lang="pl-PL" dirty="0" err="1">
                <a:solidFill>
                  <a:schemeClr val="bg1"/>
                </a:solidFill>
              </a:rPr>
              <a:t>Jarzębowicz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  4. Kinga Konopko </a:t>
            </a:r>
          </a:p>
          <a:p>
            <a:r>
              <a:rPr lang="pl-PL" dirty="0">
                <a:solidFill>
                  <a:schemeClr val="bg1"/>
                </a:solidFill>
              </a:rPr>
              <a:t>  5. Oliwia Kotowska </a:t>
            </a:r>
          </a:p>
          <a:p>
            <a:r>
              <a:rPr lang="pl-PL" dirty="0">
                <a:solidFill>
                  <a:schemeClr val="bg1"/>
                </a:solidFill>
              </a:rPr>
              <a:t>  6. Kamila Łęgowska </a:t>
            </a:r>
          </a:p>
          <a:p>
            <a:r>
              <a:rPr lang="pl-PL" dirty="0">
                <a:solidFill>
                  <a:schemeClr val="bg1"/>
                </a:solidFill>
              </a:rPr>
              <a:t>  7. Małgorzata Pawłowska</a:t>
            </a:r>
          </a:p>
          <a:p>
            <a:r>
              <a:rPr lang="pl-PL" dirty="0">
                <a:solidFill>
                  <a:schemeClr val="bg1"/>
                </a:solidFill>
              </a:rPr>
              <a:t>  8. Sandra Romanowska</a:t>
            </a:r>
          </a:p>
          <a:p>
            <a:r>
              <a:rPr lang="pl-PL" dirty="0">
                <a:solidFill>
                  <a:schemeClr val="bg1"/>
                </a:solidFill>
              </a:rPr>
              <a:t>  9. Kamila Sawicka </a:t>
            </a:r>
          </a:p>
          <a:p>
            <a:r>
              <a:rPr lang="pl-PL" dirty="0">
                <a:solidFill>
                  <a:schemeClr val="bg1"/>
                </a:solidFill>
              </a:rPr>
              <a:t>10. Sebastian </a:t>
            </a:r>
            <a:r>
              <a:rPr lang="pl-PL" dirty="0" err="1">
                <a:solidFill>
                  <a:schemeClr val="bg1"/>
                </a:solidFill>
              </a:rPr>
              <a:t>Wierżyński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11. Andrzej Malinowski (lider)</a:t>
            </a:r>
          </a:p>
          <a:p>
            <a:r>
              <a:rPr lang="pl-PL" dirty="0">
                <a:solidFill>
                  <a:schemeClr val="bg1"/>
                </a:solidFill>
              </a:rPr>
              <a:t>12. Agnieszka </a:t>
            </a:r>
            <a:r>
              <a:rPr lang="pl-PL" dirty="0" err="1">
                <a:solidFill>
                  <a:schemeClr val="bg1"/>
                </a:solidFill>
              </a:rPr>
              <a:t>Łaskowska</a:t>
            </a:r>
            <a:r>
              <a:rPr lang="pl-PL" dirty="0">
                <a:solidFill>
                  <a:schemeClr val="bg1"/>
                </a:solidFill>
              </a:rPr>
              <a:t> (asystent lidera)</a:t>
            </a:r>
          </a:p>
          <a:p>
            <a:r>
              <a:rPr lang="pl-PL" dirty="0">
                <a:solidFill>
                  <a:schemeClr val="bg1"/>
                </a:solidFill>
              </a:rPr>
              <a:t>oraz osoby dołączające w trakcie realizacji zadania (od juniora do seniora) </a:t>
            </a:r>
          </a:p>
          <a:p>
            <a:r>
              <a:rPr lang="pl-PL" dirty="0"/>
              <a:t> </a:t>
            </a:r>
          </a:p>
          <a:p>
            <a:r>
              <a:rPr lang="pl-PL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9888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303"/>
            <a:ext cx="9144000" cy="479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0" y="3906034"/>
            <a:ext cx="91440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l-PL" sz="1400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W Siejniku znajduje się zabytkowy dwór z 1840 r. Został on założony przez </a:t>
            </a:r>
            <a:r>
              <a:rPr lang="pl-PL" sz="1400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Elise</a:t>
            </a:r>
            <a:r>
              <a:rPr lang="pl-PL" sz="1400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 Zimmermann. 25 grudnia 1853 r. majątek otrzymał nazwę „Elżbietki”, na cześć księżniczki bawarskiej i królowej Prus – Elżbiety Ludwiki </a:t>
            </a:r>
            <a:r>
              <a:rPr lang="pl-PL" sz="1400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Wittelsbach</a:t>
            </a:r>
            <a:r>
              <a:rPr lang="pl-PL" sz="1400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, żony Fryderyka Wilhelma IV Hohenzollerna, króla Prus. Na początku lat 80. XIX w. majątek zmienił właściciela. Był nim Karol </a:t>
            </a:r>
            <a:r>
              <a:rPr lang="pl-PL" sz="1400" dirty="0" err="1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Schielke</a:t>
            </a:r>
            <a:r>
              <a:rPr lang="pl-PL" sz="1400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. W 1887 r. podupadające gospodarstwo kupił od Banku Drezdeńskiego </a:t>
            </a:r>
            <a:r>
              <a:rPr lang="pl-PL" sz="1400" dirty="0">
                <a:latin typeface="Arial" pitchFamily="34" charset="0"/>
                <a:ea typeface="Times New Roman"/>
                <a:cs typeface="Arial" pitchFamily="34" charset="0"/>
              </a:rPr>
              <a:t>generalny naczelnik powiatu Ernst </a:t>
            </a:r>
            <a:r>
              <a:rPr lang="pl-PL" sz="1400" dirty="0" err="1">
                <a:latin typeface="Arial" pitchFamily="34" charset="0"/>
                <a:ea typeface="Times New Roman"/>
                <a:cs typeface="Arial" pitchFamily="34" charset="0"/>
              </a:rPr>
              <a:t>Papendieck</a:t>
            </a:r>
            <a:r>
              <a:rPr lang="pl-PL" sz="1400" dirty="0">
                <a:latin typeface="Arial" pitchFamily="34" charset="0"/>
                <a:ea typeface="Times New Roman"/>
                <a:cs typeface="Arial" pitchFamily="34" charset="0"/>
              </a:rPr>
              <a:t>. Dwór i ziemie były bardzo zaniedbane. Cała posiadłość stała się wręcz wzorcowym gospodarstwem, gdy w 1935 r. przeszła w ręce </a:t>
            </a:r>
            <a:r>
              <a:rPr lang="pl-PL" sz="1400" dirty="0" err="1">
                <a:latin typeface="Arial" pitchFamily="34" charset="0"/>
                <a:ea typeface="Times New Roman"/>
                <a:cs typeface="Arial" pitchFamily="34" charset="0"/>
              </a:rPr>
              <a:t>Friedy</a:t>
            </a:r>
            <a:r>
              <a:rPr lang="pl-PL" sz="1400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pl-PL" sz="1400" dirty="0" err="1">
                <a:latin typeface="Arial" pitchFamily="34" charset="0"/>
                <a:ea typeface="Times New Roman"/>
                <a:cs typeface="Arial" pitchFamily="34" charset="0"/>
              </a:rPr>
              <a:t>Faser</a:t>
            </a:r>
            <a:r>
              <a:rPr lang="pl-PL" sz="1400" dirty="0">
                <a:latin typeface="Arial" pitchFamily="34" charset="0"/>
                <a:ea typeface="Times New Roman"/>
                <a:cs typeface="Arial" pitchFamily="34" charset="0"/>
              </a:rPr>
              <a:t>. Mąż jej zarządzał majątkiem </a:t>
            </a:r>
            <a:r>
              <a:rPr lang="pl-PL" sz="1400" dirty="0" smtClean="0">
                <a:latin typeface="Arial" pitchFamily="34" charset="0"/>
                <a:ea typeface="Times New Roman"/>
                <a:cs typeface="Arial" pitchFamily="34" charset="0"/>
              </a:rPr>
              <a:t>        i </a:t>
            </a:r>
            <a:r>
              <a:rPr lang="pl-PL" sz="1400" dirty="0">
                <a:latin typeface="Arial" pitchFamily="34" charset="0"/>
                <a:ea typeface="Times New Roman"/>
                <a:cs typeface="Arial" pitchFamily="34" charset="0"/>
              </a:rPr>
              <a:t>do 1944 r. zajmował się hodowlą zarodową popularnego w Prusach Wschodnich bydła niemieckiej rasy czarno-białej. Ważnym działem gospodarki </a:t>
            </a:r>
            <a:r>
              <a:rPr lang="pl-PL" sz="1400" dirty="0" smtClean="0">
                <a:latin typeface="Arial" pitchFamily="34" charset="0"/>
                <a:ea typeface="Times New Roman"/>
                <a:cs typeface="Arial" pitchFamily="34" charset="0"/>
              </a:rPr>
              <a:t>w </a:t>
            </a:r>
            <a:r>
              <a:rPr lang="pl-PL" sz="1400" dirty="0">
                <a:latin typeface="Arial" pitchFamily="34" charset="0"/>
                <a:ea typeface="Times New Roman"/>
                <a:cs typeface="Arial" pitchFamily="34" charset="0"/>
              </a:rPr>
              <a:t>majątku było sadownictwo i uprawa warzyw. Produkcja roślinna i zwierzęca w majątku sprawiła, że stał się on znany jako dobre miejsce odbywania praktyk zawodowych przez uczniów szkół rolniczych. Po II wojnie światowej Krajowa Izba Rolnicza </a:t>
            </a:r>
            <a:r>
              <a:rPr lang="pl-PL" sz="1400" dirty="0" smtClean="0">
                <a:latin typeface="Arial" pitchFamily="34" charset="0"/>
                <a:ea typeface="Times New Roman"/>
                <a:cs typeface="Arial" pitchFamily="34" charset="0"/>
              </a:rPr>
              <a:t>utworzyła w </a:t>
            </a:r>
            <a:r>
              <a:rPr lang="pl-PL" sz="1400" dirty="0">
                <a:latin typeface="Arial" pitchFamily="34" charset="0"/>
                <a:ea typeface="Times New Roman"/>
                <a:cs typeface="Arial" pitchFamily="34" charset="0"/>
              </a:rPr>
              <a:t>„Elżbietkach” Zootechniczny Zakład Doświadczalny Instytutu Zootechniki w Krakowie, którego zadaniem było rozwijanie postępu rolniczego </a:t>
            </a:r>
            <a:r>
              <a:rPr lang="pl-PL" sz="1400" dirty="0" smtClean="0">
                <a:latin typeface="Arial" pitchFamily="34" charset="0"/>
                <a:ea typeface="Times New Roman"/>
                <a:cs typeface="Arial" pitchFamily="34" charset="0"/>
              </a:rPr>
              <a:t>              na </a:t>
            </a:r>
            <a:r>
              <a:rPr lang="pl-PL" sz="1400" dirty="0">
                <a:latin typeface="Arial" pitchFamily="34" charset="0"/>
                <a:ea typeface="Times New Roman"/>
                <a:cs typeface="Arial" pitchFamily="34" charset="0"/>
              </a:rPr>
              <a:t>obszarze ośmiu powiatów Białostocczyzny w zakresie ekonomii rolnictwa, produkcji roślinnej i zwierzęcej, sadownictwa i pszczelarstwa.</a:t>
            </a:r>
            <a:endParaRPr lang="pl-PL" sz="1400" dirty="0">
              <a:effectLst/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764963" y="3425133"/>
            <a:ext cx="5379037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544830" algn="l"/>
              </a:tabLst>
            </a:pPr>
            <a:r>
              <a:rPr lang="pl-PL" sz="2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26. Siejnik. Zespół dworski z 1840 r.</a:t>
            </a:r>
          </a:p>
        </p:txBody>
      </p:sp>
      <p:pic>
        <p:nvPicPr>
          <p:cNvPr id="33795" name="Picture 3" descr="G:\KRONIKA. PROJEKT TURYSTYCZNY\PREZENTACJA\Kontur gminy Olecko i miejscowosci\kontur Siejnik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840" y="0"/>
            <a:ext cx="1546161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74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G:\KRONIKA. PROJEKT TURYSTYCZNY\PREZENTACJA\Prezentacja Atrakcje turystyczne  foto zmn\27. Biwakowan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0" y="601496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Dobrym miejscem do krótkiego biwakowania jest … kompleks leśny nad Jeziorem </a:t>
            </a:r>
            <a:r>
              <a:rPr lang="pl-PL" sz="1600" dirty="0" err="1">
                <a:latin typeface="Arial" pitchFamily="34" charset="0"/>
                <a:ea typeface="Times New Roman"/>
                <a:cs typeface="Arial" pitchFamily="34" charset="0"/>
              </a:rPr>
              <a:t>Sedraneckim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 (Leśnictwo </a:t>
            </a:r>
            <a:r>
              <a:rPr lang="pl-PL" sz="1600" dirty="0" err="1">
                <a:latin typeface="Arial" pitchFamily="34" charset="0"/>
                <a:ea typeface="Times New Roman"/>
                <a:cs typeface="Arial" pitchFamily="34" charset="0"/>
              </a:rPr>
              <a:t>Szczedranka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) na szlaku turystycznym „Na Szeską Górę – filar mazurskiego świata” – trasa na Szeską Górę i w okolicach Jeziora Oleckiego Wielkiego </a:t>
            </a: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od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strony Sedranek.</a:t>
            </a:r>
            <a:endParaRPr lang="pl-PL" sz="1600" dirty="0">
              <a:effectLst/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0" y="76055"/>
            <a:ext cx="57214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27. Sedranki. Miejsce do biwakowania</a:t>
            </a:r>
          </a:p>
        </p:txBody>
      </p:sp>
      <p:pic>
        <p:nvPicPr>
          <p:cNvPr id="34819" name="Obraz 1" descr="Opis: C:\Users\ANDRZEJ\Documents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521" y="-388"/>
            <a:ext cx="1597480" cy="227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701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6" name="Picture 6" descr="C:\Users\ANDRZEJ\Documents\DSC059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3" y="1214"/>
            <a:ext cx="9149323" cy="685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3" y="4682841"/>
            <a:ext cx="2425351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Obraz 1" descr="Opis: C:\Users\ANDRZEJ\Documents\kontur gminy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520" y="17801"/>
            <a:ext cx="1597480" cy="227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2420028" y="6165304"/>
            <a:ext cx="6993748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pl-PL" sz="2400" b="1" dirty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28. Sedranki-Pieńki. Miejsce na grzybobranie</a:t>
            </a:r>
          </a:p>
        </p:txBody>
      </p:sp>
    </p:spTree>
    <p:extLst>
      <p:ext uri="{BB962C8B-B14F-4D97-AF65-F5344CB8AC3E}">
        <p14:creationId xmlns:p14="http://schemas.microsoft.com/office/powerpoint/2010/main" val="136329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8376"/>
            <a:ext cx="9143998" cy="553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430850" y="4245729"/>
            <a:ext cx="4713150" cy="416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544830" algn="l"/>
              </a:tabLst>
            </a:pPr>
            <a:r>
              <a:rPr lang="pl-PL" sz="20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29. Sedranki. Zabytkowy młyn wodny</a:t>
            </a:r>
          </a:p>
        </p:txBody>
      </p:sp>
      <p:pic>
        <p:nvPicPr>
          <p:cNvPr id="4" name="Obraz 1" descr="Opis: C:\Users\ANDRZEJ\Documents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97480" cy="227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5796" y="4726630"/>
            <a:ext cx="914399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 Sedrankach na uwagę zasługuje młyn wodny i dom młynarza (lata 20. XX w.). Młyn istniał już </a:t>
            </a:r>
            <a:endParaRPr lang="pl-PL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 połowie XVII w., pod koniec XVIII w. był w posiadaniu dziedzicznego dzierżawcy F.W.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Webera,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następnie radcy Max von </a:t>
            </a:r>
            <a:r>
              <a:rPr lang="pl-PL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Lenskiego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Latem 1758 roku wojska rosyjskie splądrowały i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ograbiły młyn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Początkowo był to młyn wodny, potem zainstalowano silnik parowy, a w końcu silnik elektryczny.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 Do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młyna należało 77 ha, z czego 66 gruntów rolnych. W roku 1922 należał on do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Ilse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Tolsdorff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. Ostatnią właścicielką młyna była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Elisabeth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Konietzko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, której mąż, Alfred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Konietzko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, posiadał młyn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 w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Olecku. Obecnie młyn został w części rozebrany i jest własnością prywatną. </a:t>
            </a:r>
          </a:p>
          <a:p>
            <a:pPr algn="just"/>
            <a:r>
              <a:rPr lang="pl-PL" sz="1600" dirty="0">
                <a:latin typeface="Arial" pitchFamily="34" charset="0"/>
                <a:cs typeface="Arial" pitchFamily="34" charset="0"/>
              </a:rPr>
              <a:t>W czerwcu 1807 r. przez Sedranki przejeżdżał generał Henryk Dąbrowski.  </a:t>
            </a:r>
          </a:p>
        </p:txBody>
      </p:sp>
    </p:spTree>
    <p:extLst>
      <p:ext uri="{BB962C8B-B14F-4D97-AF65-F5344CB8AC3E}">
        <p14:creationId xmlns:p14="http://schemas.microsoft.com/office/powerpoint/2010/main" val="383473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47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az 1" descr="Opis: C:\Users\ANDRZEJ\Documents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97480" cy="227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79512" y="5396371"/>
            <a:ext cx="4134465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544830" algn="l"/>
              </a:tabLst>
            </a:pPr>
            <a:r>
              <a:rPr lang="pl-PL" sz="2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30. Sedranki. Plaża wiejska</a:t>
            </a:r>
          </a:p>
        </p:txBody>
      </p:sp>
      <p:sp>
        <p:nvSpPr>
          <p:cNvPr id="4" name="Prostokąt 3"/>
          <p:cNvSpPr/>
          <p:nvPr/>
        </p:nvSpPr>
        <p:spPr>
          <a:xfrm>
            <a:off x="79795" y="5877272"/>
            <a:ext cx="9036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W Sedrankach, nad Jeziorem </a:t>
            </a:r>
            <a:r>
              <a:rPr lang="pl-PL" sz="1600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Sedraneckim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znajduje się plaża wiejska z infrastrukturą – wiata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     z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ławkami i stołami, most pontonowy, miejsce na ognisko, toaleta. Plaża jest ogólnie dostępna. Mogą z niej korzystać wszyscy chętni. </a:t>
            </a:r>
          </a:p>
        </p:txBody>
      </p:sp>
    </p:spTree>
    <p:extLst>
      <p:ext uri="{BB962C8B-B14F-4D97-AF65-F5344CB8AC3E}">
        <p14:creationId xmlns:p14="http://schemas.microsoft.com/office/powerpoint/2010/main" val="336919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KRONIKA. PROJEKT TURYSTYCZNY\PREZENTACJA\Prezentacja Atrakcje turystyczne  foto zmn\31. Pluskwian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1" descr="Opis: C:\Users\ANDRZEJ\Documents\kontur gmin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97480" cy="227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0" y="4795897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752475" algn="l"/>
              </a:tabLst>
            </a:pPr>
            <a:r>
              <a:rPr lang="pl-PL" sz="1600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Pluskwianka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to strumień o długości 11,83 km; powierzchni 30,82 km</a:t>
            </a:r>
            <a:r>
              <a:rPr lang="pl-PL" sz="1600" baseline="300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2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; szerokości do 2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m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i </a:t>
            </a:r>
            <a:r>
              <a:rPr lang="pl-PL" sz="1600" dirty="0" err="1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głębo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-kości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do 0,5 m. Jego źródło znajduje się w okolicy Szwedzkich Szańców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w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Dąbrowskich (wypływa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z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terenu bagnistego), a ujście w pobliżu wsi Możne. </a:t>
            </a:r>
            <a:r>
              <a:rPr lang="pl-PL" sz="1600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Pluskwianka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wpada do </a:t>
            </a:r>
            <a:r>
              <a:rPr lang="pl-PL" sz="1600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Możanki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, stanowiąc jej prawy dopływ. Przez cały rok wody strumienia mają brunatną barwę; powalone w wielu miejscach drzewa, gałęzie, żeremia i tamy bobrów powodują ich spiętrzenie. </a:t>
            </a:r>
          </a:p>
          <a:p>
            <a:pPr algn="just">
              <a:spcAft>
                <a:spcPts val="0"/>
              </a:spcAft>
              <a:tabLst>
                <a:tab pos="752475" algn="l"/>
              </a:tabLst>
            </a:pPr>
            <a:r>
              <a:rPr lang="pl-PL" sz="1600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Pluskwianka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jest oznaczona na niewielu ogólnodostępnych mapach (o dużej skali), ale bez nazwy, więc trudno jest ją dokładnie zlokalizować. Bardzo pięknie wygląda jej dolina, która usytuowana jest w podłużnym obniżeniu. </a:t>
            </a:r>
          </a:p>
        </p:txBody>
      </p:sp>
      <p:sp>
        <p:nvSpPr>
          <p:cNvPr id="4" name="Prostokąt 3"/>
          <p:cNvSpPr/>
          <p:nvPr/>
        </p:nvSpPr>
        <p:spPr>
          <a:xfrm>
            <a:off x="1763688" y="188640"/>
            <a:ext cx="7272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31. Sedranki-Dąbrowskie. Przełomy i meandry </a:t>
            </a:r>
            <a:r>
              <a:rPr lang="pl-PL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Pluskwianki</a:t>
            </a:r>
            <a:endParaRPr lang="pl-PL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01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79" y="19771"/>
            <a:ext cx="9151679" cy="6838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7112" y="5066522"/>
            <a:ext cx="87213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544830" algn="l"/>
              </a:tabLst>
            </a:pPr>
            <a:r>
              <a:rPr lang="pl-PL" sz="2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32. Judziki. Pomnik przyrody - Dąb „Stanisław”, kuźnia </a:t>
            </a:r>
            <a:endParaRPr lang="pl-PL" sz="2400" b="1" dirty="0" smtClean="0">
              <a:solidFill>
                <a:schemeClr val="bg1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spcAft>
                <a:spcPts val="0"/>
              </a:spcAft>
              <a:tabLst>
                <a:tab pos="544830" algn="l"/>
              </a:tabLst>
            </a:pPr>
            <a:r>
              <a:rPr lang="pl-PL" sz="2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     i cmentarze ewangelickie z 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XIX w.</a:t>
            </a:r>
          </a:p>
        </p:txBody>
      </p:sp>
      <p:sp>
        <p:nvSpPr>
          <p:cNvPr id="3" name="Prostokąt 2"/>
          <p:cNvSpPr/>
          <p:nvPr/>
        </p:nvSpPr>
        <p:spPr>
          <a:xfrm>
            <a:off x="118026" y="5877272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We wsi znajduje się pomnik przyrody – dąb szypułkowy „Stanisław” o obwodzie 483 cm.     </a:t>
            </a:r>
            <a:endParaRPr lang="pl-PL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jego sąsiedztwie stoi przedwojenna, poniemiecka murowana kuźnia.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 terenie </a:t>
            </a:r>
            <a:r>
              <a:rPr lang="pl-PL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Judzik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są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dwa cmentarze ewangelickie z XIX w.</a:t>
            </a:r>
          </a:p>
        </p:txBody>
      </p:sp>
      <p:pic>
        <p:nvPicPr>
          <p:cNvPr id="4099" name="Picture 3" descr="G:\KRONIKA. PROJEKT TURYSTYCZNY\PREZENTACJA\Kontur gminy Olecko i miejscowosci\kontur Judziki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79" y="-5502"/>
            <a:ext cx="1532297" cy="218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83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99" y="0"/>
            <a:ext cx="9192299" cy="688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-62154" y="5296700"/>
            <a:ext cx="60450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33. Judziki. Stodoła z czterema wrotami</a:t>
            </a:r>
          </a:p>
        </p:txBody>
      </p:sp>
      <p:sp>
        <p:nvSpPr>
          <p:cNvPr id="4" name="Prostokąt 3"/>
          <p:cNvSpPr/>
          <p:nvPr/>
        </p:nvSpPr>
        <p:spPr>
          <a:xfrm>
            <a:off x="-62154" y="5752329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W Judzikach (1 km od zakończenia asfaltu, na wzgórzu) przy drodze do Monet znajduje się stara drewniana stodoła z czterema wrotami wjazd-wyjazd i jedną bramą kryta dachówką. Dawne stodoły charakteryzowały się trójdzielnym podziałem: boisko (przeznaczone do prac, pokryte klepiskiem) oraz sąsieki (położone po obu stronach, przeznaczone do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przechowywania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zboża i siana). </a:t>
            </a:r>
          </a:p>
        </p:txBody>
      </p:sp>
      <p:pic>
        <p:nvPicPr>
          <p:cNvPr id="6" name="Picture 3" descr="G:\KRONIKA. PROJEKT TURYSTYCZNY\PREZENTACJA\Kontur gminy Olecko i miejscowosci\kontur Judziki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154" y="0"/>
            <a:ext cx="1532297" cy="218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72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2" y="-8416"/>
            <a:ext cx="9150602" cy="6866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G:\KRONIKA. PROJEKT TURYSTYCZNY\PREZENTACJA\Prezentacja Atrakcje turystyczne  foto zmn\34. Żeremia bobró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2" y="-16600"/>
            <a:ext cx="4119794" cy="299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03873" y="4793642"/>
            <a:ext cx="42851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34. Judziki. Żeremia bobrów</a:t>
            </a:r>
          </a:p>
        </p:txBody>
      </p:sp>
      <p:sp>
        <p:nvSpPr>
          <p:cNvPr id="3" name="Prostokąt 2"/>
          <p:cNvSpPr/>
          <p:nvPr/>
        </p:nvSpPr>
        <p:spPr>
          <a:xfrm>
            <a:off x="176211" y="5288340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 północno-wschodniej części Polski znajduje się dużo żeremi bobrów.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ostatnich latach aktywność tych zwierząt jest wzmożona. Ich wspaniałe budowle można zobaczyć na terenach podmokłych, zabagnionych, w pobliżu jezior i na rzekach m.in. w Judzikach. Żeremia znajdują się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terenie prywatnym, ale ogólnodostępnym – na skraju lasu. Żeby je zobaczyć, należy przejść 1,5 km polną drogą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(naprzeciw kościoła), prowadzącą przy dawnym cmentarzu ewangelickim.</a:t>
            </a:r>
            <a:endParaRPr lang="pl-PL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 descr="G:\KRONIKA. PROJEKT TURYSTYCZNY\PREZENTACJA\Kontur gminy Olecko i miejscowosci\kontur Judziki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703" y="-16600"/>
            <a:ext cx="1532297" cy="218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16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01" y="-80566"/>
            <a:ext cx="9192301" cy="6938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517" y="5053660"/>
            <a:ext cx="5463355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544830" algn="l"/>
              </a:tabLst>
            </a:pPr>
            <a:r>
              <a:rPr lang="pl-PL" sz="2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35. Judziki. Miejsce do biwakowania</a:t>
            </a:r>
          </a:p>
        </p:txBody>
      </p:sp>
      <p:sp>
        <p:nvSpPr>
          <p:cNvPr id="3" name="Prostokąt 2"/>
          <p:cNvSpPr/>
          <p:nvPr/>
        </p:nvSpPr>
        <p:spPr>
          <a:xfrm>
            <a:off x="-62156" y="5534561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Ciekawym miejscem do biwakowania w północnej części gminy Olecko jest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polana przy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Jeziorze Czarnym w Judzikach. Jezioro położone jest w całości na terenie gminy Kowale Oleckie. Dojazd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i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dojście przez las. Jest to teren prywatny, ale ogólnie dostępny. Przy brzegu jeziora można rozpalić ognisko, rozstawić namiot, pospacerować po lesie i odpocząć. Biwakowanie to doskonała forma bliskiego kontaktu z przyrodą.</a:t>
            </a:r>
          </a:p>
        </p:txBody>
      </p:sp>
      <p:pic>
        <p:nvPicPr>
          <p:cNvPr id="5" name="Picture 3" descr="G:\KRONIKA. PROJEKT TURYSTYCZNY\PREZENTACJA\Kontur gminy Olecko i miejscowosci\kontur Judziki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263" y="-86068"/>
            <a:ext cx="1532297" cy="218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70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8"/>
            <a:ext cx="9154840" cy="6855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39362" y="37895"/>
            <a:ext cx="899713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b="1" dirty="0" smtClean="0"/>
          </a:p>
          <a:p>
            <a:r>
              <a:rPr lang="pl-PL" b="1" dirty="0" smtClean="0"/>
              <a:t>Grupa </a:t>
            </a:r>
            <a:r>
              <a:rPr lang="pl-PL" b="1" dirty="0"/>
              <a:t>II (stała) – Uczniowie Szkoły Podstawowej nr </a:t>
            </a:r>
            <a:r>
              <a:rPr lang="pl-PL" b="1" dirty="0" smtClean="0"/>
              <a:t>2</a:t>
            </a:r>
            <a:r>
              <a:rPr lang="pl-PL" dirty="0"/>
              <a:t> </a:t>
            </a:r>
            <a:r>
              <a:rPr lang="pl-PL" b="1" dirty="0" smtClean="0"/>
              <a:t>im</a:t>
            </a:r>
            <a:r>
              <a:rPr lang="pl-PL" b="1" dirty="0"/>
              <a:t>. Mikołaja Kopernika w Olecku </a:t>
            </a:r>
            <a:endParaRPr lang="pl-PL" b="1" dirty="0" smtClean="0"/>
          </a:p>
          <a:p>
            <a:r>
              <a:rPr lang="pl-PL" b="1" dirty="0" smtClean="0"/>
              <a:t>/</a:t>
            </a:r>
            <a:r>
              <a:rPr lang="pl-PL" b="1" dirty="0"/>
              <a:t>część środkowa gminy/</a:t>
            </a:r>
            <a:endParaRPr lang="pl-PL" dirty="0"/>
          </a:p>
          <a:p>
            <a:r>
              <a:rPr lang="pl-PL" b="1" dirty="0"/>
              <a:t> </a:t>
            </a:r>
            <a:endParaRPr lang="pl-PL" dirty="0"/>
          </a:p>
          <a:p>
            <a:r>
              <a:rPr lang="pl-PL" dirty="0"/>
              <a:t>  1. Maja </a:t>
            </a:r>
            <a:r>
              <a:rPr lang="pl-PL" dirty="0" smtClean="0"/>
              <a:t>Brodowska 2</a:t>
            </a:r>
            <a:r>
              <a:rPr lang="pl-PL" dirty="0"/>
              <a:t>. Karol </a:t>
            </a:r>
            <a:r>
              <a:rPr lang="pl-PL" dirty="0" smtClean="0"/>
              <a:t>Chmielewski 3</a:t>
            </a:r>
            <a:r>
              <a:rPr lang="pl-PL" dirty="0"/>
              <a:t>. Natalia </a:t>
            </a:r>
            <a:r>
              <a:rPr lang="pl-PL" dirty="0" err="1" smtClean="0"/>
              <a:t>Hatalska</a:t>
            </a:r>
            <a:r>
              <a:rPr lang="pl-PL" dirty="0"/>
              <a:t> </a:t>
            </a:r>
            <a:r>
              <a:rPr lang="pl-PL" dirty="0" smtClean="0"/>
              <a:t>4</a:t>
            </a:r>
            <a:r>
              <a:rPr lang="pl-PL" dirty="0"/>
              <a:t>. Emilia Klimowicz</a:t>
            </a:r>
          </a:p>
          <a:p>
            <a:r>
              <a:rPr lang="pl-PL" dirty="0"/>
              <a:t>  5. Anna </a:t>
            </a:r>
            <a:r>
              <a:rPr lang="pl-PL" dirty="0" err="1" smtClean="0"/>
              <a:t>Kneć</a:t>
            </a:r>
            <a:r>
              <a:rPr lang="pl-PL" dirty="0"/>
              <a:t> </a:t>
            </a:r>
            <a:r>
              <a:rPr lang="pl-PL" dirty="0" smtClean="0"/>
              <a:t>6</a:t>
            </a:r>
            <a:r>
              <a:rPr lang="pl-PL" dirty="0"/>
              <a:t>. Mateusz </a:t>
            </a:r>
            <a:r>
              <a:rPr lang="pl-PL" dirty="0" smtClean="0"/>
              <a:t>Kondracki 7. Natalia Piotrowska 8. Melania </a:t>
            </a:r>
            <a:r>
              <a:rPr lang="pl-PL" dirty="0" err="1" smtClean="0"/>
              <a:t>Reszuta</a:t>
            </a:r>
            <a:endParaRPr lang="pl-PL" dirty="0" smtClean="0"/>
          </a:p>
          <a:p>
            <a:r>
              <a:rPr lang="pl-PL" dirty="0" smtClean="0"/>
              <a:t>  </a:t>
            </a:r>
            <a:r>
              <a:rPr lang="pl-PL" dirty="0"/>
              <a:t>9. Patrycja </a:t>
            </a:r>
            <a:r>
              <a:rPr lang="pl-PL" dirty="0" smtClean="0"/>
              <a:t>Sidorowicz 10. Amelia </a:t>
            </a:r>
            <a:r>
              <a:rPr lang="pl-PL" dirty="0" err="1" smtClean="0"/>
              <a:t>Witusik</a:t>
            </a:r>
            <a:r>
              <a:rPr lang="pl-PL" dirty="0"/>
              <a:t> </a:t>
            </a:r>
            <a:r>
              <a:rPr lang="pl-PL" dirty="0" smtClean="0"/>
              <a:t>11</a:t>
            </a:r>
            <a:r>
              <a:rPr lang="pl-PL" dirty="0"/>
              <a:t>. Wojciech </a:t>
            </a:r>
            <a:r>
              <a:rPr lang="pl-PL" dirty="0" err="1"/>
              <a:t>Jegliński</a:t>
            </a:r>
            <a:r>
              <a:rPr lang="pl-PL" dirty="0"/>
              <a:t> (</a:t>
            </a:r>
            <a:r>
              <a:rPr lang="pl-PL" dirty="0" smtClean="0"/>
              <a:t>lider) </a:t>
            </a:r>
          </a:p>
          <a:p>
            <a:r>
              <a:rPr lang="pl-PL" dirty="0"/>
              <a:t> </a:t>
            </a:r>
            <a:r>
              <a:rPr lang="pl-PL" dirty="0" smtClean="0"/>
              <a:t> 12</a:t>
            </a:r>
            <a:r>
              <a:rPr lang="pl-PL" dirty="0"/>
              <a:t>. Wiesław </a:t>
            </a:r>
            <a:r>
              <a:rPr lang="pl-PL" dirty="0" err="1" smtClean="0"/>
              <a:t>Bukpaś</a:t>
            </a:r>
            <a:r>
              <a:rPr lang="pl-PL" dirty="0"/>
              <a:t> </a:t>
            </a:r>
            <a:r>
              <a:rPr lang="pl-PL" dirty="0" smtClean="0"/>
              <a:t>(asystent </a:t>
            </a:r>
            <a:r>
              <a:rPr lang="pl-PL" dirty="0"/>
              <a:t>lidera)</a:t>
            </a:r>
          </a:p>
          <a:p>
            <a:r>
              <a:rPr lang="pl-PL" dirty="0" smtClean="0"/>
              <a:t>  oraz </a:t>
            </a:r>
            <a:r>
              <a:rPr lang="pl-PL" dirty="0"/>
              <a:t>osoby dołączające w trakcie realizacji zadania (od juniora do seniora) </a:t>
            </a:r>
          </a:p>
          <a:p>
            <a:r>
              <a:rPr lang="pl-PL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89502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" y="6165304"/>
            <a:ext cx="9143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Doskonałym miejscem na grzybobranie w północnej części gminy Olecko są lasy w okolicach </a:t>
            </a:r>
            <a:r>
              <a:rPr lang="pl-PL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Judzik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Lenart i Plewek.</a:t>
            </a:r>
          </a:p>
        </p:txBody>
      </p:sp>
      <p:sp>
        <p:nvSpPr>
          <p:cNvPr id="3" name="Prostokąt 2"/>
          <p:cNvSpPr/>
          <p:nvPr/>
        </p:nvSpPr>
        <p:spPr>
          <a:xfrm>
            <a:off x="40969" y="5704027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36. Judziki-Lenarty-Plewki. Miejsce na grzybobranie</a:t>
            </a:r>
          </a:p>
        </p:txBody>
      </p:sp>
      <p:pic>
        <p:nvPicPr>
          <p:cNvPr id="5" name="Picture 3" descr="G:\KRONIKA. PROJEKT TURYSTYCZNY\PREZENTACJA\Kontur gminy Olecko i miejscowosci\kontur Judziki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70" y="-10972"/>
            <a:ext cx="1532297" cy="218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62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31" y="0"/>
            <a:ext cx="6725566" cy="436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4674" y="4365104"/>
            <a:ext cx="91439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W Lenartach (10 km na północ od Olecka) znajduje się zespół dworski z przełomu XIX i XX wieku: dwór, park dworski, obora; obecnie w bardzo złym 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stanie. To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pozostałości dużego majątku ziemskiego, który do końca XIX w. należał do rodziny </a:t>
            </a:r>
            <a:r>
              <a:rPr lang="pl-PL" sz="1600" dirty="0" err="1">
                <a:latin typeface="Arial" pitchFamily="34" charset="0"/>
                <a:ea typeface="Calibri"/>
                <a:cs typeface="Arial" pitchFamily="34" charset="0"/>
              </a:rPr>
              <a:t>Tolsdorffów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. W 1907 r. obszar własności ziemskiej wraz z folwarkiem obejmował 687 ha. Dwór był 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założeniem na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rzucie prostokąta 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             z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parterową ścianką kolankową, przykryty dwuspadowym 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dachem. Na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osi elewacji obustronny trójosiowy ryzalit, zamknięty trójkątnym szczytem ze 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sterczynami na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narożach. Od frontu na osi ganek wsparty na czterech filarach, od strony parku duży 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taras i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cztery filary pierwotnie podtrzymujące taras na piętrze. W skład zespołu dworskiego wchodziły również: gorzelnia, budynki mieszkalne i gospodarcze. W kierunku wschodnim 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od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zespołu prowadzi aleja lipowa na dawny cmentarz dworski. 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We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wsi znajdują się dwa cmentarze ewangelickie z XIX w. </a:t>
            </a:r>
          </a:p>
        </p:txBody>
      </p:sp>
      <p:sp>
        <p:nvSpPr>
          <p:cNvPr id="3" name="Prostokąt 2"/>
          <p:cNvSpPr/>
          <p:nvPr/>
        </p:nvSpPr>
        <p:spPr>
          <a:xfrm>
            <a:off x="14674" y="3657218"/>
            <a:ext cx="68433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37. Lenarty. Zespół dworski i cmentarze </a:t>
            </a:r>
            <a:endParaRPr lang="pl-PL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l-PL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ewangelickie </a:t>
            </a:r>
            <a:r>
              <a:rPr lang="pl-PL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 XIX w.</a:t>
            </a:r>
          </a:p>
        </p:txBody>
      </p:sp>
      <p:pic>
        <p:nvPicPr>
          <p:cNvPr id="9219" name="Picture 3" descr="G:\KRONIKA. PROJEKT TURYSTYCZNY\PREZENTACJA\Kontur gminy Olecko i miejscowosci\kontur Lenart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16632"/>
            <a:ext cx="1663650" cy="237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65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6516216" y="6237312"/>
            <a:ext cx="2452531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544830" algn="l"/>
              </a:tabLst>
            </a:pPr>
            <a:r>
              <a:rPr lang="pl-PL" sz="2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38. Lenarty. Ols</a:t>
            </a:r>
          </a:p>
        </p:txBody>
      </p:sp>
      <p:pic>
        <p:nvPicPr>
          <p:cNvPr id="4" name="Picture 3" descr="G:\KRONIKA. PROJEKT TURYSTYCZNY\PREZENTACJA\Kontur gminy Olecko i miejscowosci\kontur Lenart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63650" cy="237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99" y="0"/>
            <a:ext cx="9192299" cy="688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 descr="G:\KRONIKA. PROJEKT TURYSTYCZNY\PREZENTACJA\Kontur gminy Olecko i miejscowosci\kontur Lenart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50" y="0"/>
            <a:ext cx="1663650" cy="237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-24150" y="4240741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Ols – las olchowy porastający bagienne siedliska o okresowo wysokim poziomie wody stojącej. Charakteryzuje się kępowo-dolinkową strukturą runa leśnego powstającą na skutek osadzania się materiału organicznego z obumarłych części roślin, wokół nasad pni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olszy, w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rozwidleniach korzeni, dając początek kępie, która może osiągnąć do jednego metra wysokości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pl-PL" sz="1600" dirty="0">
                <a:latin typeface="Times New Roman"/>
                <a:ea typeface="Calibri"/>
              </a:rPr>
              <a:t> </a:t>
            </a:r>
            <a:endParaRPr lang="pl-PL" sz="1600" dirty="0" smtClean="0">
              <a:latin typeface="Times New Roman"/>
              <a:ea typeface="Calibri"/>
            </a:endParaRPr>
          </a:p>
          <a:p>
            <a:pPr algn="just"/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Ols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w Lenartach powstał na niewielkim obszarze w bezodpływowym zagłębieniu między wzgórzami morenowymi, przy nasypie byłej kolejki wąskotorowej na średnio żyznych glebach wytworzonych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   z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torfowiska niskiego. Teren trudno dostępny, łatwe dojście od strony pól uprawnych. Dominuje na nim olsza czarna. Występują także m.in.: klon, grab, jesion, brzoza omszona, kalina koralowa, czeremcha zwyczajna, ostrożeń, turzyca błotna, sit rozpierzchły, kuklik pospolity, kosaciec żółty, krwawnica, wierzbówka </a:t>
            </a:r>
            <a:r>
              <a:rPr lang="pl-PL" sz="1600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kiprzyca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. </a:t>
            </a:r>
            <a:endParaRPr lang="pl-PL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289" y="116632"/>
            <a:ext cx="1939570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544830" algn="l"/>
              </a:tabLst>
            </a:pPr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Lenarty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. Ols</a:t>
            </a:r>
          </a:p>
        </p:txBody>
      </p:sp>
    </p:spTree>
    <p:extLst>
      <p:ext uri="{BB962C8B-B14F-4D97-AF65-F5344CB8AC3E}">
        <p14:creationId xmlns:p14="http://schemas.microsoft.com/office/powerpoint/2010/main" val="67965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99" y="0"/>
            <a:ext cx="9192299" cy="688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117406" y="6018827"/>
            <a:ext cx="4026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latin typeface="Arial" pitchFamily="34" charset="0"/>
                <a:cs typeface="Arial" pitchFamily="34" charset="0"/>
              </a:rPr>
              <a:t>39. Lenarty-Babki Oleckie. Lega – wzdłuż biegu rzeki</a:t>
            </a:r>
          </a:p>
        </p:txBody>
      </p:sp>
      <p:sp>
        <p:nvSpPr>
          <p:cNvPr id="3" name="Prostokąt 2"/>
          <p:cNvSpPr/>
          <p:nvPr/>
        </p:nvSpPr>
        <p:spPr>
          <a:xfrm>
            <a:off x="-30658" y="4045192"/>
            <a:ext cx="461573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Warto zobaczyć:</a:t>
            </a:r>
            <a:endParaRPr lang="pl-PL" sz="1600" dirty="0"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- meandry,</a:t>
            </a:r>
            <a:endParaRPr lang="pl-PL" sz="1600" dirty="0"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- 5 rozlewisk, </a:t>
            </a:r>
            <a:endParaRPr lang="pl-PL" sz="1600" dirty="0"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- most na granicy wsi Lenarty-Judziki, </a:t>
            </a:r>
            <a:endParaRPr lang="pl-PL" sz="1600" dirty="0"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- 2 mosty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w Babkach </a:t>
            </a: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Oleckich,</a:t>
            </a:r>
          </a:p>
          <a:p>
            <a:pPr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- 3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przepusty – droga Babki </a:t>
            </a:r>
            <a:r>
              <a:rPr lang="pl-PL" sz="1600" dirty="0" err="1">
                <a:latin typeface="Arial" pitchFamily="34" charset="0"/>
                <a:ea typeface="Times New Roman"/>
                <a:cs typeface="Arial" pitchFamily="34" charset="0"/>
              </a:rPr>
              <a:t>Oleckie-Plewki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, </a:t>
            </a:r>
            <a:endParaRPr lang="pl-PL" sz="1600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  balustrady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metalowe z betonowymi </a:t>
            </a:r>
            <a:endParaRPr lang="pl-PL" sz="1600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 słupkami,</a:t>
            </a:r>
            <a:endParaRPr lang="pl-PL" sz="1600" dirty="0"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- wysokie wzgórza morenowe, </a:t>
            </a:r>
            <a:endParaRPr lang="pl-PL" sz="1600" dirty="0"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- roślinność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zaroślową, bagienną, olszę </a:t>
            </a:r>
            <a:endParaRPr lang="pl-PL" sz="1600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Times New Roman"/>
                <a:cs typeface="Arial" pitchFamily="34" charset="0"/>
              </a:rPr>
              <a:t>  czarną </a:t>
            </a:r>
            <a:r>
              <a:rPr lang="pl-PL" sz="1600" dirty="0">
                <a:latin typeface="Arial" pitchFamily="34" charset="0"/>
                <a:ea typeface="Times New Roman"/>
                <a:cs typeface="Arial" pitchFamily="34" charset="0"/>
              </a:rPr>
              <a:t>i szarą. </a:t>
            </a:r>
            <a:endParaRPr lang="pl-PL" sz="1600" dirty="0"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5" name="Picture 3" descr="G:\KRONIKA. PROJEKT TURYSTYCZNY\PREZENTACJA\Kontur gminy Olecko i miejscowosci\kontur Lenart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50" y="0"/>
            <a:ext cx="1663650" cy="237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0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57" y="0"/>
            <a:ext cx="916015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71359" y="4470519"/>
            <a:ext cx="92313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40. Lenarty-Biała Olecka. </a:t>
            </a:r>
            <a:r>
              <a:rPr lang="pl-PL" sz="2400" b="1" dirty="0" smtClean="0">
                <a:latin typeface="Arial" pitchFamily="34" charset="0"/>
                <a:cs typeface="Arial" pitchFamily="34" charset="0"/>
              </a:rPr>
              <a:t>Nasypy po </a:t>
            </a:r>
            <a:r>
              <a:rPr lang="pl-PL" sz="2400" b="1" dirty="0">
                <a:latin typeface="Arial" pitchFamily="34" charset="0"/>
                <a:cs typeface="Arial" pitchFamily="34" charset="0"/>
              </a:rPr>
              <a:t>byłej kolei wąskotorowej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71359" y="4941168"/>
            <a:ext cx="8985124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 1911 r. na trasie Olecko-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Mieruniszki-Garbas Wysoki została oddana do użytku kolejka 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wąskotorowa. Liczyła 27,25 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km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długości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Dzisiaj już nie funkcjonuje (zniszczona w latach 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1944-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1945), ale pozostały jej 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zabytkowe elementy jako znakomite miejsce do wędrówek, odpoczynku    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 bezpośredniego kont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aktu </a:t>
            </a:r>
            <a:r>
              <a:rPr kumimoji="0" lang="pl-PL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z historią naszego regionu.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Przez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Białą Olecką wiedzie brukowa droga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(zbudowana z ka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mieni polnych).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Charakterystycznym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elementem osadnictwa mazurskiego przed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II wojną świa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tową były brukowane drogi. 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Ponadto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przez wieś przebiegają dwa szlaki turystyczne: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czerwony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 i zielony.</a:t>
            </a:r>
          </a:p>
          <a:p>
            <a:pPr marL="0" marR="0" lvl="0" indent="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8" name="Picture 6" descr="G:\KRONIKA. PROJEKT TURYSTYCZNY\PREZENTACJA\Kontur gminy Olecko i miejscowosci\kontur Biała Olecka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343" y="0"/>
            <a:ext cx="1735657" cy="247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12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6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9648" y="4549676"/>
            <a:ext cx="89791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Rezydencja, zabytek architektury, została wybudowana na terenie wsi Biała 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Olecka, w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środkowej części dawnego zespołu, pomiędzy parkiem a rozległym kompleksem zabudowań </a:t>
            </a:r>
            <a:r>
              <a:rPr lang="pl-PL" sz="1600" dirty="0" err="1" smtClean="0">
                <a:latin typeface="Arial" pitchFamily="34" charset="0"/>
                <a:ea typeface="Calibri"/>
                <a:cs typeface="Arial" pitchFamily="34" charset="0"/>
              </a:rPr>
              <a:t>gospodar-czych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. Pałac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w stylu neobarokowym wzniesiono na planie prostokąta, jako budowlę murowaną         z cegły, otynkowaną, podpiwniczoną i z użytkowym poddaszem. Do głównego, </a:t>
            </a:r>
            <a:r>
              <a:rPr lang="pl-PL" sz="1600" dirty="0" err="1" smtClean="0">
                <a:latin typeface="Arial" pitchFamily="34" charset="0"/>
                <a:ea typeface="Calibri"/>
                <a:cs typeface="Arial" pitchFamily="34" charset="0"/>
              </a:rPr>
              <a:t>dwukondygna-cyjnego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korpusu, nakrytego wysokim dachem czterospadowym, dostawiono jednokondygnacyjne skrzydło boczne, przykryte dachem mansardowym. Na narożach ustawiono wieloboczne 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wieży-</a:t>
            </a:r>
            <a:r>
              <a:rPr lang="pl-PL" sz="1600" dirty="0" err="1" smtClean="0">
                <a:latin typeface="Arial" pitchFamily="34" charset="0"/>
                <a:ea typeface="Calibri"/>
                <a:cs typeface="Arial" pitchFamily="34" charset="0"/>
              </a:rPr>
              <a:t>czki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. W elewacji frontowej znajduje się szeroki 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ryzalit z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tarasem nad wejściem głównym, podtrzymywanym przez cztery kolumny. W dachu ryzalitu umieszczono półkoliście zamkniętą wystawkę (niegdyś znajdował się tu kartuz herbowy). </a:t>
            </a:r>
            <a:endParaRPr lang="pl-PL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6" descr="G:\KRONIKA. PROJEKT TURYSTYCZNY\PREZENTACJA\Kontur gminy Olecko i miejscowosci\kontur Biała Olecka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343" y="0"/>
            <a:ext cx="1735657" cy="247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52098" y="3964993"/>
            <a:ext cx="60530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41. Biała Olecka. Pałac z początku XX w.</a:t>
            </a:r>
          </a:p>
        </p:txBody>
      </p:sp>
    </p:spTree>
    <p:extLst>
      <p:ext uri="{BB962C8B-B14F-4D97-AF65-F5344CB8AC3E}">
        <p14:creationId xmlns:p14="http://schemas.microsoft.com/office/powerpoint/2010/main" val="279534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9" y="-1"/>
            <a:ext cx="5580111" cy="389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6" descr="G:\KRONIKA. PROJEKT TURYSTYCZNY\PREZENTACJA\Kontur gminy Olecko i miejscowosci\kontur Biała Olecka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4" y="94184"/>
            <a:ext cx="1735657" cy="247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60293" y="4026456"/>
            <a:ext cx="885989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latin typeface="Arial" pitchFamily="34" charset="0"/>
                <a:cs typeface="Arial" pitchFamily="34" charset="0"/>
              </a:rPr>
              <a:t>W elewacji ogrodowej znajduje się taki sam ryzalit z wystawką, a także tarasem i schodami wiodącymi do parku. Po tej stronie budynku znajduje się również narożna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wieżyczka z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tarasem widokowym i półkolisty ryzalit z boku elewacji. W otoczeniu pałacu zachowały się dawne zabudowania gospodarcze i inwentarskie, a także pozostałości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parku. W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drugiej połowie XVI w. majątek ziemski Biała Olecka należał do rodziny von </a:t>
            </a:r>
            <a:r>
              <a:rPr lang="pl-PL" sz="1600" dirty="0" err="1" smtClean="0">
                <a:latin typeface="Arial" pitchFamily="34" charset="0"/>
                <a:cs typeface="Arial" pitchFamily="34" charset="0"/>
              </a:rPr>
              <a:t>Diebes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, w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wieku XVII do von Aulach,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Semkowskich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, von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Donhoff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 i von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Buddenbrock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, w wieku XVIII –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Warkoj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, Daszkiewicz, von Usedom i w wieku XIX – von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Zachau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Berend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, Reuter,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Tolsdorff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. W posiadaniu tej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ostatniej rodziny majątek znajdował się do 1932 r., a później jego właścicielem został Leo Brodowski    (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do 1945 r.). Pałac wzniesiono na początku XX wieku dla rodziny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Tolsdorff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. Budowla została częściowo zniszczona w czasie I wojny światowej, lecz niedługo później odbudowano ją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            i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unowocześniono. </a:t>
            </a:r>
          </a:p>
        </p:txBody>
      </p:sp>
      <p:sp>
        <p:nvSpPr>
          <p:cNvPr id="5" name="Prostokąt 4"/>
          <p:cNvSpPr/>
          <p:nvPr/>
        </p:nvSpPr>
        <p:spPr>
          <a:xfrm>
            <a:off x="24330" y="3067519"/>
            <a:ext cx="35395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 smtClean="0">
                <a:latin typeface="Arial" pitchFamily="34" charset="0"/>
                <a:cs typeface="Arial" pitchFamily="34" charset="0"/>
              </a:rPr>
              <a:t>Biała </a:t>
            </a:r>
            <a:r>
              <a:rPr lang="pl-PL" sz="2400" b="1" dirty="0">
                <a:latin typeface="Arial" pitchFamily="34" charset="0"/>
                <a:cs typeface="Arial" pitchFamily="34" charset="0"/>
              </a:rPr>
              <a:t>Olecka. </a:t>
            </a:r>
            <a:endParaRPr lang="pl-PL" sz="2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2400" b="1" dirty="0" smtClean="0">
                <a:latin typeface="Arial" pitchFamily="34" charset="0"/>
                <a:cs typeface="Arial" pitchFamily="34" charset="0"/>
              </a:rPr>
              <a:t>Pałac </a:t>
            </a:r>
            <a:r>
              <a:rPr lang="pl-PL" sz="2400" b="1" dirty="0">
                <a:latin typeface="Arial" pitchFamily="34" charset="0"/>
                <a:cs typeface="Arial" pitchFamily="34" charset="0"/>
              </a:rPr>
              <a:t>z początku XX w.</a:t>
            </a:r>
          </a:p>
        </p:txBody>
      </p:sp>
    </p:spTree>
    <p:extLst>
      <p:ext uri="{BB962C8B-B14F-4D97-AF65-F5344CB8AC3E}">
        <p14:creationId xmlns:p14="http://schemas.microsoft.com/office/powerpoint/2010/main" val="8992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7880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004048" y="2001637"/>
            <a:ext cx="388843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latin typeface="Arial" pitchFamily="34" charset="0"/>
                <a:cs typeface="Arial" pitchFamily="34" charset="0"/>
              </a:rPr>
              <a:t>W czasie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drugiej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wojny światowej </a:t>
            </a:r>
            <a:endParaRPr lang="pl-PL" sz="16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l-PL" sz="1600" dirty="0" smtClean="0">
                <a:latin typeface="Arial" pitchFamily="34" charset="0"/>
                <a:cs typeface="Arial" pitchFamily="34" charset="0"/>
              </a:rPr>
              <a:t>w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pałacu urządzone zostało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sanatorium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dla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żołnierzy niemieckich z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frontu </a:t>
            </a:r>
            <a:r>
              <a:rPr lang="pl-PL" sz="1600" dirty="0" err="1" smtClean="0">
                <a:latin typeface="Arial" pitchFamily="34" charset="0"/>
                <a:cs typeface="Arial" pitchFamily="34" charset="0"/>
              </a:rPr>
              <a:t>wscho-dniego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. Po wojnie na terenie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majątku utworzono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Państwowe Gospodarstwo Rolne, natomiast pałac zaadaptowano na biura i mieszkania pracownicze.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     W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latach 1970-1977 mieściła się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tutaj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również szkoła ekonomiczno-rolnicza. </a:t>
            </a:r>
            <a:endParaRPr lang="pl-PL" sz="16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l-PL" sz="1600" dirty="0" smtClean="0">
                <a:latin typeface="Arial" pitchFamily="34" charset="0"/>
                <a:cs typeface="Arial" pitchFamily="34" charset="0"/>
              </a:rPr>
              <a:t>W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sierpniu 1980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roku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budynek uległ </a:t>
            </a:r>
            <a:r>
              <a:rPr lang="pl-PL" sz="1600" dirty="0" err="1" smtClean="0">
                <a:latin typeface="Arial" pitchFamily="34" charset="0"/>
                <a:cs typeface="Arial" pitchFamily="34" charset="0"/>
              </a:rPr>
              <a:t>zni-szczeniu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w wyniku pożaru. </a:t>
            </a:r>
            <a:endParaRPr lang="pl-PL" sz="16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l-PL" sz="1600" dirty="0" smtClean="0">
                <a:latin typeface="Arial" pitchFamily="34" charset="0"/>
                <a:cs typeface="Arial" pitchFamily="34" charset="0"/>
              </a:rPr>
              <a:t>W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1990 r., będąc w stanie ruiny, został kupiony przez osobę prywatną i w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kolej-</a:t>
            </a:r>
            <a:r>
              <a:rPr lang="pl-PL" sz="1600" dirty="0" err="1" smtClean="0">
                <a:latin typeface="Arial" pitchFamily="34" charset="0"/>
                <a:cs typeface="Arial" pitchFamily="34" charset="0"/>
              </a:rPr>
              <a:t>nych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latach odbudowany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zgodnie z </a:t>
            </a:r>
            <a:r>
              <a:rPr lang="pl-PL" sz="1600" dirty="0" err="1" smtClean="0">
                <a:latin typeface="Arial" pitchFamily="34" charset="0"/>
                <a:cs typeface="Arial" pitchFamily="34" charset="0"/>
              </a:rPr>
              <a:t>pier-wowzorem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. </a:t>
            </a:r>
            <a:endParaRPr lang="pl-PL" sz="16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l-PL" sz="1600" dirty="0" smtClean="0">
                <a:latin typeface="Arial" pitchFamily="34" charset="0"/>
                <a:cs typeface="Arial" pitchFamily="34" charset="0"/>
              </a:rPr>
              <a:t>W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skład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zespołu pałacowo-parkowego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wchodziły: pałac, park, spichlerz, </a:t>
            </a:r>
            <a:r>
              <a:rPr lang="pl-PL" sz="1600" dirty="0" err="1" smtClean="0">
                <a:latin typeface="Arial" pitchFamily="34" charset="0"/>
                <a:cs typeface="Arial" pitchFamily="34" charset="0"/>
              </a:rPr>
              <a:t>gorzel-nia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, chlewnia, obora, stajnia, kuźnia, dom ogrodnika, stodoła.</a:t>
            </a:r>
          </a:p>
        </p:txBody>
      </p:sp>
      <p:pic>
        <p:nvPicPr>
          <p:cNvPr id="4" name="Picture 6" descr="G:\KRONIKA. PROJEKT TURYSTYCZNY\PREZENTACJA\Kontur gminy Olecko i miejscowosci\kontur Biała Olecka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403648" cy="200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5042056" y="1170640"/>
            <a:ext cx="35395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 smtClean="0">
                <a:latin typeface="Arial" pitchFamily="34" charset="0"/>
                <a:cs typeface="Arial" pitchFamily="34" charset="0"/>
              </a:rPr>
              <a:t>Biała </a:t>
            </a:r>
            <a:r>
              <a:rPr lang="pl-PL" sz="2400" b="1" dirty="0">
                <a:latin typeface="Arial" pitchFamily="34" charset="0"/>
                <a:cs typeface="Arial" pitchFamily="34" charset="0"/>
              </a:rPr>
              <a:t>Olecka. </a:t>
            </a:r>
            <a:endParaRPr lang="pl-PL" sz="2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2400" b="1" dirty="0" smtClean="0">
                <a:latin typeface="Arial" pitchFamily="34" charset="0"/>
                <a:cs typeface="Arial" pitchFamily="34" charset="0"/>
              </a:rPr>
              <a:t>Pałac </a:t>
            </a:r>
            <a:r>
              <a:rPr lang="pl-PL" sz="2400" b="1" dirty="0">
                <a:latin typeface="Arial" pitchFamily="34" charset="0"/>
                <a:cs typeface="Arial" pitchFamily="34" charset="0"/>
              </a:rPr>
              <a:t>z początku XX w.</a:t>
            </a:r>
          </a:p>
        </p:txBody>
      </p:sp>
    </p:spTree>
    <p:extLst>
      <p:ext uri="{BB962C8B-B14F-4D97-AF65-F5344CB8AC3E}">
        <p14:creationId xmlns:p14="http://schemas.microsoft.com/office/powerpoint/2010/main" val="276058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" y="0"/>
            <a:ext cx="9142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5176" y="5487615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42. Biała Olecka. Jezioro Białe i pływające wyspy</a:t>
            </a:r>
          </a:p>
        </p:txBody>
      </p:sp>
      <p:pic>
        <p:nvPicPr>
          <p:cNvPr id="4" name="Picture 6" descr="G:\KRONIKA. PROJEKT TURYSTYCZNY\PREZENTACJA\Kontur gminy Olecko i miejscowosci\kontur Biała Olecka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343" y="0"/>
            <a:ext cx="1735657" cy="247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55176" y="5949280"/>
            <a:ext cx="90350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Jezioro Białe to dawne stawy w dolinie Legi, miejsca lęgowe ptactwa wodnego. Można obserwować polujące tutaj błotniaki stawowe, widuje się też orliki krzykliwe wpisane do Polskiej Czerwonej Księgi Zwierząt jako gatunek zagrożony.</a:t>
            </a:r>
          </a:p>
        </p:txBody>
      </p:sp>
    </p:spTree>
    <p:extLst>
      <p:ext uri="{BB962C8B-B14F-4D97-AF65-F5344CB8AC3E}">
        <p14:creationId xmlns:p14="http://schemas.microsoft.com/office/powerpoint/2010/main" val="186785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33892" y="180526"/>
            <a:ext cx="911010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Grupa III (stała) – Uczniowie Szkoły Podstawowej </a:t>
            </a:r>
            <a:r>
              <a:rPr lang="pl-PL" b="1" dirty="0" smtClean="0">
                <a:solidFill>
                  <a:schemeClr val="bg1"/>
                </a:solidFill>
              </a:rPr>
              <a:t>im</a:t>
            </a:r>
            <a:r>
              <a:rPr lang="pl-PL" b="1" dirty="0">
                <a:solidFill>
                  <a:schemeClr val="bg1"/>
                </a:solidFill>
              </a:rPr>
              <a:t>. Marszałka Józefa Piłsudskiego </a:t>
            </a:r>
            <a:endParaRPr lang="pl-PL" b="1" dirty="0" smtClean="0">
              <a:solidFill>
                <a:schemeClr val="bg1"/>
              </a:solidFill>
            </a:endParaRPr>
          </a:p>
          <a:p>
            <a:r>
              <a:rPr lang="pl-PL" b="1" dirty="0" smtClean="0">
                <a:solidFill>
                  <a:schemeClr val="bg1"/>
                </a:solidFill>
              </a:rPr>
              <a:t>w </a:t>
            </a:r>
            <a:r>
              <a:rPr lang="pl-PL" b="1" dirty="0">
                <a:solidFill>
                  <a:schemeClr val="bg1"/>
                </a:solidFill>
              </a:rPr>
              <a:t>Gąskach </a:t>
            </a:r>
            <a:r>
              <a:rPr lang="pl-PL" b="1" dirty="0" smtClean="0">
                <a:solidFill>
                  <a:schemeClr val="bg1"/>
                </a:solidFill>
              </a:rPr>
              <a:t>/</a:t>
            </a:r>
            <a:r>
              <a:rPr lang="pl-PL" b="1" dirty="0">
                <a:solidFill>
                  <a:schemeClr val="bg1"/>
                </a:solidFill>
              </a:rPr>
              <a:t>część południowa gminy/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b="1" dirty="0"/>
              <a:t> </a:t>
            </a:r>
            <a:endParaRPr lang="pl-PL" dirty="0"/>
          </a:p>
          <a:p>
            <a:r>
              <a:rPr lang="pl-PL" dirty="0"/>
              <a:t>  </a:t>
            </a:r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r>
              <a:rPr lang="pl-PL" dirty="0" smtClean="0"/>
              <a:t>  </a:t>
            </a:r>
          </a:p>
          <a:p>
            <a:endParaRPr lang="pl-PL" dirty="0">
              <a:solidFill>
                <a:schemeClr val="bg1"/>
              </a:solidFill>
            </a:endParaRPr>
          </a:p>
          <a:p>
            <a:endParaRPr lang="pl-PL" sz="800" dirty="0">
              <a:solidFill>
                <a:schemeClr val="bg1"/>
              </a:solidFill>
            </a:endParaRPr>
          </a:p>
          <a:p>
            <a:endParaRPr lang="pl-PL" sz="800" dirty="0" smtClean="0">
              <a:solidFill>
                <a:schemeClr val="bg1"/>
              </a:solidFill>
            </a:endParaRPr>
          </a:p>
          <a:p>
            <a:endParaRPr lang="pl-PL" sz="800" dirty="0" smtClean="0"/>
          </a:p>
          <a:p>
            <a:r>
              <a:rPr lang="pl-PL" dirty="0" smtClean="0"/>
              <a:t>1</a:t>
            </a:r>
            <a:r>
              <a:rPr lang="pl-PL" dirty="0"/>
              <a:t>. Kacper </a:t>
            </a:r>
            <a:r>
              <a:rPr lang="pl-PL" dirty="0" err="1" smtClean="0"/>
              <a:t>Aniszkiewicz</a:t>
            </a:r>
            <a:r>
              <a:rPr lang="pl-PL" dirty="0"/>
              <a:t> </a:t>
            </a:r>
            <a:r>
              <a:rPr lang="pl-PL" dirty="0" smtClean="0"/>
              <a:t>2</a:t>
            </a:r>
            <a:r>
              <a:rPr lang="pl-PL" dirty="0"/>
              <a:t>. Maja </a:t>
            </a:r>
            <a:r>
              <a:rPr lang="pl-PL" dirty="0" smtClean="0"/>
              <a:t>Bartoszewicz 3</a:t>
            </a:r>
            <a:r>
              <a:rPr lang="pl-PL" dirty="0"/>
              <a:t>. Wiktoria </a:t>
            </a:r>
            <a:r>
              <a:rPr lang="pl-PL" dirty="0" smtClean="0"/>
              <a:t>Golub 4</a:t>
            </a:r>
            <a:r>
              <a:rPr lang="pl-PL" dirty="0"/>
              <a:t>. Kamila Gajdek</a:t>
            </a:r>
          </a:p>
          <a:p>
            <a:r>
              <a:rPr lang="pl-PL" dirty="0" smtClean="0"/>
              <a:t>5</a:t>
            </a:r>
            <a:r>
              <a:rPr lang="pl-PL" dirty="0"/>
              <a:t>. Maja </a:t>
            </a:r>
            <a:r>
              <a:rPr lang="pl-PL" dirty="0" smtClean="0"/>
              <a:t>Jeżewska 6</a:t>
            </a:r>
            <a:r>
              <a:rPr lang="pl-PL" dirty="0"/>
              <a:t>. Klaudia </a:t>
            </a:r>
            <a:r>
              <a:rPr lang="pl-PL" dirty="0" smtClean="0"/>
              <a:t>Kalinowska 7</a:t>
            </a:r>
            <a:r>
              <a:rPr lang="pl-PL" dirty="0"/>
              <a:t>. Julia </a:t>
            </a:r>
            <a:r>
              <a:rPr lang="pl-PL" dirty="0" smtClean="0"/>
              <a:t>Korzecka 8</a:t>
            </a:r>
            <a:r>
              <a:rPr lang="pl-PL" dirty="0"/>
              <a:t>. Natalia </a:t>
            </a:r>
            <a:r>
              <a:rPr lang="pl-PL" dirty="0" smtClean="0"/>
              <a:t>Kukowska 9</a:t>
            </a:r>
            <a:r>
              <a:rPr lang="pl-PL" dirty="0"/>
              <a:t>. Nikola </a:t>
            </a:r>
            <a:r>
              <a:rPr lang="pl-PL" dirty="0" smtClean="0"/>
              <a:t>Tatarczuk 10</a:t>
            </a:r>
            <a:r>
              <a:rPr lang="pl-PL" dirty="0"/>
              <a:t>. Norbert </a:t>
            </a:r>
            <a:r>
              <a:rPr lang="pl-PL" dirty="0" smtClean="0"/>
              <a:t>Tatarczuk 11</a:t>
            </a:r>
            <a:r>
              <a:rPr lang="pl-PL" dirty="0"/>
              <a:t>. Wojciech Tatarczuk (</a:t>
            </a:r>
            <a:r>
              <a:rPr lang="pl-PL" dirty="0" smtClean="0"/>
              <a:t>lider) 12</a:t>
            </a:r>
            <a:r>
              <a:rPr lang="pl-PL" dirty="0"/>
              <a:t>. Wojciech Mikołajczyk  (asystent lidera)</a:t>
            </a:r>
          </a:p>
          <a:p>
            <a:r>
              <a:rPr lang="pl-PL" dirty="0"/>
              <a:t>oraz osoby wspomagające: Izabela Golub, Tomasz Golub, Edyta Korzecka (rodzice) i osoby dołączające w trakcie realizacji zadania (od juniora do seniora) </a:t>
            </a:r>
          </a:p>
        </p:txBody>
      </p:sp>
    </p:spTree>
    <p:extLst>
      <p:ext uri="{BB962C8B-B14F-4D97-AF65-F5344CB8AC3E}">
        <p14:creationId xmlns:p14="http://schemas.microsoft.com/office/powerpoint/2010/main" val="14175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99" y="0"/>
            <a:ext cx="9192299" cy="688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0629" y="188640"/>
            <a:ext cx="47484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43. Babki Oleckie. Bagno Pełko</a:t>
            </a:r>
          </a:p>
        </p:txBody>
      </p:sp>
      <p:sp>
        <p:nvSpPr>
          <p:cNvPr id="3" name="Prostokąt 2"/>
          <p:cNvSpPr/>
          <p:nvPr/>
        </p:nvSpPr>
        <p:spPr>
          <a:xfrm>
            <a:off x="0" y="4437112"/>
            <a:ext cx="90364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 zachód od wsi Babki Oleckie w niewielkiej części strumienia Pełki pozostał naturalny teren przyrodniczy – bagno Pełko. Rozciąga się ono pośród niewielkiego lasu i pól uprawnych. Porasta je trzcina. Są tutaj gniazda łabędzia niemego i żeremia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bobrów. W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przeszłości Pełka odgrywała znaczącą rolę w gospodarce naszego regionu, dostarczając swe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wody do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pracującego młyna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w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Sedrankach. Strumień wypływa z niewielkiego jeziora Golubskie leżącego pomiędzy wsiami Stożne i Golubki. </a:t>
            </a:r>
          </a:p>
          <a:p>
            <a:pPr algn="just"/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Bagno Pełko to znakomite miejsce do obserwacji przelotów i bytowania ptaków wędrownych oraz dzikich zwierząt. Na terenie bagna i terenach przyległych występują m.in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żurawie, skowronki, czajki, dzięcioły czarne, sarny, kruki, dzikie gęsi, orły bieliki.</a:t>
            </a:r>
            <a:endParaRPr lang="pl-PL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pl-PL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9" name="Picture 3" descr="G:\KRONIKA. PROJEKT TURYSTYCZNY\PREZENTACJA\Kontur gminy Olecko i miejscowosci\kontur Babki Oleckie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334" y="0"/>
            <a:ext cx="1495665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47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94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-13855" y="5027698"/>
            <a:ext cx="90364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Przy tablicy z nazwą miejscowości Babki Oleckie (jadąc z Olecka) można zostawić samochód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(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 poboczu) i udać się polną drogą (po lewej stronie) w kierunku bagna Pełko, obok którego przepływa </a:t>
            </a:r>
            <a:r>
              <a:rPr lang="pl-PL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Sedranka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Struga </a:t>
            </a:r>
            <a:r>
              <a:rPr lang="pl-PL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Sedranka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wypływa z okolic wsi Kiliany, płynie wartkim strumieniem przez Stożne, Golubki, Babki Oleckie, Sedranki, wcześniej przepływa przez Jezioro Golubie, by dotrzeć do rzeki Legi (700 m od Jeziora Oleckie Wielkie). Na całej swojej długości tworzy przepiękne meandry i piaszczyste niewielkie łachy, a tylko w nie-których miejscach płynie leniwie. Długość Sedranki wynosi 11 km. </a:t>
            </a:r>
          </a:p>
        </p:txBody>
      </p:sp>
      <p:pic>
        <p:nvPicPr>
          <p:cNvPr id="4" name="Picture 3" descr="G:\KRONIKA. PROJEKT TURYSTYCZNY\PREZENTACJA\Kontur gminy Olecko i miejscowosci\kontur Babki Oleckie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265" y="0"/>
            <a:ext cx="1495665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5620" y="4566033"/>
            <a:ext cx="53319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44. Babki Oleckie. Struga </a:t>
            </a:r>
            <a:r>
              <a:rPr lang="pl-PL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Sedranka</a:t>
            </a:r>
            <a:endParaRPr lang="pl-PL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86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99" y="0"/>
            <a:ext cx="91922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 descr="G:\KRONIKA. PROJEKT TURYSTYCZNY\PREZENTACJA\Kontur gminy Olecko i miejscowosci\kontur Łęgowo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7" y="0"/>
            <a:ext cx="1547664" cy="220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-48299" y="4653136"/>
            <a:ext cx="914400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Powierzchnia jeziora: 11,30 ha</a:t>
            </a:r>
          </a:p>
          <a:p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Wysokość n.p.m.: 180,7 m</a:t>
            </a:r>
          </a:p>
          <a:p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Maksymalna głębokość: 2,9 m</a:t>
            </a:r>
          </a:p>
          <a:p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Długość: 630 m</a:t>
            </a:r>
          </a:p>
          <a:p>
            <a:pPr fontAlgn="base"/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Długość linii brzegowej: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1750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</a:t>
            </a:r>
          </a:p>
          <a:p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Objętość: 169,5 tys. m</a:t>
            </a:r>
            <a:r>
              <a:rPr lang="pl-PL" sz="16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</a:t>
            </a:r>
          </a:p>
          <a:p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Położone jest we wsi Łęgowo, 6 km od Olecka. Jezioro można objechać i obejść. Doskonale nadaje się do wypoczynku – delektowanie się jego pięknem, obserwacji roślin i zwierząt wodnych.</a:t>
            </a:r>
          </a:p>
          <a:p>
            <a:r>
              <a:rPr lang="pl-PL" dirty="0"/>
              <a:t> </a:t>
            </a:r>
          </a:p>
        </p:txBody>
      </p:sp>
      <p:sp>
        <p:nvSpPr>
          <p:cNvPr id="3" name="Prostokąt 2"/>
          <p:cNvSpPr/>
          <p:nvPr/>
        </p:nvSpPr>
        <p:spPr>
          <a:xfrm>
            <a:off x="4139952" y="5591854"/>
            <a:ext cx="4762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45. Łęgowo. Jezioro Łęgowskie</a:t>
            </a:r>
          </a:p>
        </p:txBody>
      </p:sp>
    </p:spTree>
    <p:extLst>
      <p:ext uri="{BB962C8B-B14F-4D97-AF65-F5344CB8AC3E}">
        <p14:creationId xmlns:p14="http://schemas.microsoft.com/office/powerpoint/2010/main" val="268161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 descr="G:\KRONIKA. PROJEKT TURYSTYCZNY\PREZENTACJA\Kontur gminy Olecko i miejscowosci\kontur Olszewo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141" y="0"/>
            <a:ext cx="1560859" cy="222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5305" y="5531414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46. Olszewo. Malownicza grupa jezior Olszewskich</a:t>
            </a:r>
          </a:p>
        </p:txBody>
      </p:sp>
      <p:sp>
        <p:nvSpPr>
          <p:cNvPr id="3" name="Prostokąt 2"/>
          <p:cNvSpPr/>
          <p:nvPr/>
        </p:nvSpPr>
        <p:spPr>
          <a:xfrm>
            <a:off x="18371" y="5993079"/>
            <a:ext cx="88578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Okolice wsi Olszewo obfitują w piękne, malowniczo położone jeziora. Dostęp do nich jest utrudniony ze względu na tereny prywatne i obszary rolnicze. Można je podziwiać spacerując poboczem drogi, lub … z okien samochodu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l-PL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52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G:\KRONIKA. PROJEKT TURYSTYCZNY\KRONIKA\Kronika. Pojekt. Judziki\46. Kronika. Jeziora Olszewskie\Jezioro Olszewskie (1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" y="4548"/>
            <a:ext cx="9143999" cy="352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G:\KRONIKA. PROJEKT TURYSTYCZNY\PREZENTACJA\Kontur gminy Olecko i miejscowosci\kontur Olszewo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" y="0"/>
            <a:ext cx="1560859" cy="222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0" y="3529976"/>
            <a:ext cx="903976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l-PL" sz="1600" b="1" dirty="0">
                <a:latin typeface="Arial" pitchFamily="34" charset="0"/>
                <a:cs typeface="Arial" pitchFamily="34" charset="0"/>
              </a:rPr>
              <a:t>Boczne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 (6,4 ha) – położone na południe od Olszewa. Tworzy je niewielki zbiornik (450 x 160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m)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na rzece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Połomka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 (zasila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Łaźną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 Strugę). Jest to jedno z kilku małych jezior tworzących malowniczą grupę Jezior Olszewskich. </a:t>
            </a:r>
          </a:p>
          <a:p>
            <a:pPr lvl="0" algn="just"/>
            <a:r>
              <a:rPr lang="pl-PL" sz="1600" b="1" dirty="0">
                <a:latin typeface="Arial" pitchFamily="34" charset="0"/>
                <a:cs typeface="Arial" pitchFamily="34" charset="0"/>
              </a:rPr>
              <a:t>Głębokie 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(10,5 ha) – około 0,7 km od wsi Olszewo, 8 km od Olecka. Długość zbiornika wynosi 580 m, szerokość – 250 m. Południowy brzeg jest stromy i gęsto porośnięty drzewami, północny wychodzi na pola uprawne i łąki. </a:t>
            </a:r>
          </a:p>
          <a:p>
            <a:pPr lvl="0" algn="just"/>
            <a:r>
              <a:rPr lang="pl-PL" sz="1600" b="1" dirty="0" err="1">
                <a:latin typeface="Arial" pitchFamily="34" charset="0"/>
                <a:cs typeface="Arial" pitchFamily="34" charset="0"/>
              </a:rPr>
              <a:t>Gordejskie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 (7,5 ha) – leży na południe od jeziora Olszewskiego na północ od Gordejek Małych. Obecnie jezioro zarasta. Zbiornik jest siedliskiem ptactwa wodnego. Przez zachodnią część jeziora przepływa rzeka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Połomka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. Brzegi są niedostępne oraz otoczone podmokłymi łąkami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         i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bagnami. W jeziorze występują szczupaki,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okonie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, liny, karasie, płotki.</a:t>
            </a:r>
          </a:p>
          <a:p>
            <a:pPr lvl="0" algn="just"/>
            <a:r>
              <a:rPr lang="pl-PL" sz="1600" b="1" dirty="0">
                <a:latin typeface="Arial" pitchFamily="34" charset="0"/>
                <a:cs typeface="Arial" pitchFamily="34" charset="0"/>
              </a:rPr>
              <a:t>Olszewskie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 (14 ha) – leży na południowej granicy Garbu Szeskiego, przy wsi Olszewo. Zbiornik leży na cieku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Połomka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. Długość jeziora wynosi 900 m, szerokość 200 m. Długość linii brzegowej sięga 2200 m. </a:t>
            </a:r>
          </a:p>
        </p:txBody>
      </p:sp>
      <p:sp>
        <p:nvSpPr>
          <p:cNvPr id="5" name="Prostokąt 4"/>
          <p:cNvSpPr/>
          <p:nvPr/>
        </p:nvSpPr>
        <p:spPr>
          <a:xfrm>
            <a:off x="1763688" y="332656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latin typeface="Arial" pitchFamily="34" charset="0"/>
                <a:cs typeface="Arial" pitchFamily="34" charset="0"/>
              </a:rPr>
              <a:t>Olszewo</a:t>
            </a:r>
            <a:r>
              <a:rPr lang="pl-PL" sz="2400" b="1" dirty="0">
                <a:latin typeface="Arial" pitchFamily="34" charset="0"/>
                <a:cs typeface="Arial" pitchFamily="34" charset="0"/>
              </a:rPr>
              <a:t>. Malownicza grupa jezior Olszewskich</a:t>
            </a:r>
          </a:p>
        </p:txBody>
      </p:sp>
    </p:spTree>
    <p:extLst>
      <p:ext uri="{BB962C8B-B14F-4D97-AF65-F5344CB8AC3E}">
        <p14:creationId xmlns:p14="http://schemas.microsoft.com/office/powerpoint/2010/main" val="4431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"/>
            <a:ext cx="43559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576234" y="5877272"/>
            <a:ext cx="46368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47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Plewki. Pomnik </a:t>
            </a:r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poległych</a:t>
            </a:r>
          </a:p>
          <a:p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mieszkańców 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wsi</a:t>
            </a:r>
          </a:p>
        </p:txBody>
      </p:sp>
      <p:sp>
        <p:nvSpPr>
          <p:cNvPr id="3" name="Prostokąt 2"/>
          <p:cNvSpPr/>
          <p:nvPr/>
        </p:nvSpPr>
        <p:spPr>
          <a:xfrm>
            <a:off x="295179" y="1782396"/>
            <a:ext cx="428105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latin typeface="Arial" pitchFamily="34" charset="0"/>
                <a:cs typeface="Arial" pitchFamily="34" charset="0"/>
              </a:rPr>
              <a:t>Dawny pomnik poległych podczas I wojny światowej. Obecnie przekształcony. </a:t>
            </a:r>
            <a:r>
              <a:rPr lang="pl-PL" sz="1600" dirty="0" err="1" smtClean="0">
                <a:latin typeface="Arial" pitchFamily="34" charset="0"/>
                <a:cs typeface="Arial" pitchFamily="34" charset="0"/>
              </a:rPr>
              <a:t>Wznie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-siony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przed 1924 r. na skrzyżowaniu dróg. Miał formę cementowego obelisku </a:t>
            </a:r>
            <a:r>
              <a:rPr lang="pl-PL" sz="1600" dirty="0" err="1" smtClean="0">
                <a:latin typeface="Arial" pitchFamily="34" charset="0"/>
                <a:cs typeface="Arial" pitchFamily="34" charset="0"/>
              </a:rPr>
              <a:t>zakoń-czonego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żelaznym krzyżem, posadowionym na prostopadłościennej kamiennej podstawie. Na tablicach, w dolnej części pomnika znajdowały się nazwiska poległych. Po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woj-nie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, około 1947-1949 r. usunięto z niego krzyż (obecnie jest inny) i w miejscu </a:t>
            </a:r>
            <a:r>
              <a:rPr lang="pl-PL" sz="1600" dirty="0" err="1" smtClean="0">
                <a:latin typeface="Arial" pitchFamily="34" charset="0"/>
                <a:cs typeface="Arial" pitchFamily="34" charset="0"/>
              </a:rPr>
              <a:t>niemie-ckich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napisów pojawił się napis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w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języku polskim: </a:t>
            </a:r>
          </a:p>
          <a:p>
            <a:pPr algn="just"/>
            <a:r>
              <a:rPr lang="pl-PL" sz="1600" dirty="0">
                <a:latin typeface="Arial" pitchFamily="34" charset="0"/>
                <a:cs typeface="Arial" pitchFamily="34" charset="0"/>
              </a:rPr>
              <a:t>BOŻE/BŁOGOSŁAW/OJCZYŹNIE/NASZEJ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/</a:t>
            </a:r>
          </a:p>
          <a:p>
            <a:pPr algn="just"/>
            <a:r>
              <a:rPr lang="pl-PL" sz="1600" dirty="0" smtClean="0">
                <a:latin typeface="Arial" pitchFamily="34" charset="0"/>
                <a:cs typeface="Arial" pitchFamily="34" charset="0"/>
              </a:rPr>
              <a:t>PAMIĄTKA/MŁODZIEŻY/WSI/PLEWKI.</a:t>
            </a:r>
          </a:p>
          <a:p>
            <a:pPr algn="just">
              <a:spcAft>
                <a:spcPts val="0"/>
              </a:spcAft>
            </a:pP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W gminie Olecko pomniki upamiętniające mieszkańców poległych (w szeregach armii niemieckiej) w I wojnie światowej znajdowały się w: Babkach Oleckich, Dobkach, Gąskach, Judzikach, Kukowie, Olecku, Plewkach, Szczecinkach. </a:t>
            </a:r>
          </a:p>
          <a:p>
            <a:pPr algn="just"/>
            <a:endParaRPr lang="pl-PL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9" name="Picture 3" descr="G:\KRONIKA. PROJEKT TURYSTYCZNY\PREZENTACJA\Kontur gminy Olecko i miejscowosci\kontur Plewki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9" y="22208"/>
            <a:ext cx="1252124" cy="178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01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G:\KRONIKA. PROJEKT TURYSTYCZNY\KRONIKA\Kronika. Pojekt. Judziki\48. Kronika. Pomnik w Borawskich\Borawskie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5" y="-1"/>
            <a:ext cx="5167387" cy="686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G:\KRONIKA. PROJEKT TURYSTYCZNY\PREZENTACJA\Kontur gminy Olecko i miejscowosci\kontur Borawskie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-1"/>
            <a:ext cx="1691680" cy="241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KRONIKA. PROJEKT TURYSTYCZNY\KRONIKA\Kronika. Pojekt. Judziki\48. Kronika. Pomnik w Borawskich\DSC02610 - Kop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597259" cy="686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03202" y="5157192"/>
            <a:ext cx="89881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latin typeface="Arial" pitchFamily="34" charset="0"/>
                <a:cs typeface="Arial" pitchFamily="34" charset="0"/>
              </a:rPr>
              <a:t>Wieś poło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żona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jest 13 km na północny wschód od Olecka. Las rozciągający się na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zachód           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i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południowy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zachód od wsi zwany jest „Lasem Borawskim”. Z okazji 70-lecia powstania jednostki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Ochotniczej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Straży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Pożarnej w Borawskich, w dniu 24.09.2016 r. przy remizie ustawiono pomnik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(kamień) z tablic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ą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pamiątkową w hołdzie strażakom założycielom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kontynuatorom działalności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jednostki za bezinter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esowną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pomoc bliźniemu i społeczeństwu. Warto zobaczyć cmentarz </a:t>
            </a:r>
            <a:r>
              <a:rPr lang="pl-PL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ewan-</a:t>
            </a:r>
            <a:r>
              <a:rPr lang="pl-PL" sz="1600" dirty="0" err="1" smtClean="0">
                <a:latin typeface="Arial" pitchFamily="34" charset="0"/>
                <a:cs typeface="Arial" pitchFamily="34" charset="0"/>
              </a:rPr>
              <a:t>gelicki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z XIX w. i ciekaw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budownictwo z przełomu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XIX i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XX wieku.</a:t>
            </a:r>
          </a:p>
        </p:txBody>
      </p:sp>
      <p:sp>
        <p:nvSpPr>
          <p:cNvPr id="9" name="Prostokąt 8"/>
          <p:cNvSpPr/>
          <p:nvPr/>
        </p:nvSpPr>
        <p:spPr>
          <a:xfrm>
            <a:off x="31194" y="4689014"/>
            <a:ext cx="91321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48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Borawskie. Pomnik i cmentarz ewangelicki z XIX w.</a:t>
            </a:r>
          </a:p>
        </p:txBody>
      </p:sp>
    </p:spTree>
    <p:extLst>
      <p:ext uri="{BB962C8B-B14F-4D97-AF65-F5344CB8AC3E}">
        <p14:creationId xmlns:p14="http://schemas.microsoft.com/office/powerpoint/2010/main" val="70946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0040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020460" y="2025908"/>
            <a:ext cx="385192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400" dirty="0">
                <a:latin typeface="Arial" pitchFamily="34" charset="0"/>
                <a:cs typeface="Arial" pitchFamily="34" charset="0"/>
              </a:rPr>
              <a:t>W Szczecinkach warto zobaczyć:</a:t>
            </a:r>
          </a:p>
          <a:p>
            <a:pPr algn="just"/>
            <a:r>
              <a:rPr lang="pl-PL" sz="1400" dirty="0">
                <a:latin typeface="Arial" pitchFamily="34" charset="0"/>
                <a:cs typeface="Arial" pitchFamily="34" charset="0"/>
              </a:rPr>
              <a:t>- przykłady budownictwa z początku XX w.,</a:t>
            </a:r>
          </a:p>
          <a:p>
            <a:pPr algn="just"/>
            <a:r>
              <a:rPr lang="pl-PL" sz="1400" dirty="0" smtClean="0">
                <a:latin typeface="Arial" pitchFamily="34" charset="0"/>
                <a:cs typeface="Arial" pitchFamily="34" charset="0"/>
              </a:rPr>
              <a:t>- dawną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karczmę z początku XX w., </a:t>
            </a: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l-PL" sz="1400" dirty="0" smtClean="0">
                <a:latin typeface="Arial" pitchFamily="34" charset="0"/>
                <a:cs typeface="Arial" pitchFamily="34" charset="0"/>
              </a:rPr>
              <a:t>  obecnie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dom mieszkalny i magazyn,</a:t>
            </a:r>
          </a:p>
          <a:p>
            <a:pPr algn="just"/>
            <a:r>
              <a:rPr lang="pl-PL" sz="1400" dirty="0">
                <a:latin typeface="Arial" pitchFamily="34" charset="0"/>
                <a:cs typeface="Arial" pitchFamily="34" charset="0"/>
              </a:rPr>
              <a:t>- cmentarz ewangelicki z XIX w.</a:t>
            </a:r>
          </a:p>
          <a:p>
            <a:pPr algn="just"/>
            <a:r>
              <a:rPr lang="pl-PL" sz="1400" dirty="0">
                <a:latin typeface="Arial" pitchFamily="34" charset="0"/>
                <a:cs typeface="Arial" pitchFamily="34" charset="0"/>
              </a:rPr>
              <a:t>- dawny kościół  ewangelicki z pastorówką, obecnie rzymskokatolicki, wybudowany w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la-</a:t>
            </a:r>
            <a:r>
              <a:rPr lang="pl-PL" sz="1400" dirty="0" err="1" smtClean="0">
                <a:latin typeface="Arial" pitchFamily="34" charset="0"/>
                <a:cs typeface="Arial" pitchFamily="34" charset="0"/>
              </a:rPr>
              <a:t>tach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1926-1928. Usadowiony jest on na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ka-</a:t>
            </a:r>
            <a:r>
              <a:rPr lang="pl-PL" sz="1400" dirty="0" err="1" smtClean="0">
                <a:latin typeface="Arial" pitchFamily="34" charset="0"/>
                <a:cs typeface="Arial" pitchFamily="34" charset="0"/>
              </a:rPr>
              <a:t>miennych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fundamentach z czworokątną wieżą w nawie głównej. Szczyt wieży zwieńczony został krzyżem z chorągiewką. Górna część wieży szachulcowa z łamanym dachem i z okiennicami po czterech stronach. Do kościoła bezpośrednio przylega dom mieszkalny z </a:t>
            </a:r>
            <a:r>
              <a:rPr lang="pl-PL" sz="1400" dirty="0" err="1" smtClean="0">
                <a:latin typeface="Arial" pitchFamily="34" charset="0"/>
                <a:cs typeface="Arial" pitchFamily="34" charset="0"/>
              </a:rPr>
              <a:t>bu-dynkiem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gospodarczym, dawniej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zamieszki-</a:t>
            </a:r>
            <a:r>
              <a:rPr lang="pl-PL" sz="1400" dirty="0" err="1" smtClean="0">
                <a:latin typeface="Arial" pitchFamily="34" charset="0"/>
                <a:cs typeface="Arial" pitchFamily="34" charset="0"/>
              </a:rPr>
              <a:t>wany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przez miejscowego pastora. W okresie przedwojennym kościół należał do parafii protestanckiej. Ludność napływowa wyznania katolickiego adaptowała go na swoje potrzeby.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Przy kościel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e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znajduje się pomnik poświęcony mieszkańcom Szczecinek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poległym w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wyniku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 pierwszej wojny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światowej.</a:t>
            </a:r>
          </a:p>
        </p:txBody>
      </p:sp>
      <p:sp>
        <p:nvSpPr>
          <p:cNvPr id="3" name="Prostokąt 2"/>
          <p:cNvSpPr/>
          <p:nvPr/>
        </p:nvSpPr>
        <p:spPr>
          <a:xfrm>
            <a:off x="216024" y="5517231"/>
            <a:ext cx="47880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49. Szczecinki. </a:t>
            </a:r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Zabytkowy</a:t>
            </a:r>
          </a:p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kościół i pomnik </a:t>
            </a:r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poległych</a:t>
            </a:r>
          </a:p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mieszkańców 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wsi</a:t>
            </a:r>
          </a:p>
        </p:txBody>
      </p:sp>
      <p:pic>
        <p:nvPicPr>
          <p:cNvPr id="26627" name="Picture 3" descr="G:\KRONIKA. PROJEKT TURYSTYCZNY\PREZENTACJA\Kontur gminy Olecko i miejscowosci\kontur Szczecinki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878" y="31837"/>
            <a:ext cx="1398343" cy="199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30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07504" y="4549675"/>
            <a:ext cx="89289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Dąbrowskie Pagórki znajdują są na południe od wsi Dąbrowskie (8 km na północny zachód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od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Olecka) i są położone na wysokości do 202 m n.p.m.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Natomiast Raczkowskie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Pagórki – wzgórza o wysokości 183 m n.p.m. koło wsi Raczki Wielkie. Rozciągają się one pośród lasów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i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pól w niewielkiej odległości od siebie – kilka kilometrów, tworząc ciąg morenowy; porośnięte trawą, pojedynczymi drzewami i krzewami, a także roślinami uprawnymi. Są głównym elementem rzeźby Mazur Garbatych. Te idealne i wyraźne pagórki to wzgórza  morenowe. Zachowały one niezmienioną przez tysiące lat strukturę wewnętrzną –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odsłonięciach widać liczne niewielkie głazy, żwir i glinę morenową. Cała mazurska rzeźba terenu jest świadectwem działalności lodowca, który opuścił te tereny około 18 tys. lat temu. </a:t>
            </a:r>
          </a:p>
        </p:txBody>
      </p:sp>
      <p:sp>
        <p:nvSpPr>
          <p:cNvPr id="3" name="Prostokąt 2"/>
          <p:cNvSpPr/>
          <p:nvPr/>
        </p:nvSpPr>
        <p:spPr>
          <a:xfrm>
            <a:off x="323528" y="225501"/>
            <a:ext cx="8928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latin typeface="Arial" pitchFamily="34" charset="0"/>
                <a:cs typeface="Arial" pitchFamily="34" charset="0"/>
              </a:rPr>
              <a:t>50. </a:t>
            </a:r>
            <a:r>
              <a:rPr lang="pl-PL" sz="2000" b="1" dirty="0" err="1">
                <a:latin typeface="Arial" pitchFamily="34" charset="0"/>
                <a:cs typeface="Arial" pitchFamily="34" charset="0"/>
              </a:rPr>
              <a:t>Dąbrowskie-Raczki</a:t>
            </a:r>
            <a:r>
              <a:rPr lang="pl-PL" sz="2000" b="1" dirty="0">
                <a:latin typeface="Arial" pitchFamily="34" charset="0"/>
                <a:cs typeface="Arial" pitchFamily="34" charset="0"/>
              </a:rPr>
              <a:t> Wielkie. Dąbrowskie i Raczkowskie Pagórki</a:t>
            </a:r>
          </a:p>
        </p:txBody>
      </p:sp>
      <p:pic>
        <p:nvPicPr>
          <p:cNvPr id="27651" name="Picture 3" descr="G:\KRONIKA. PROJEKT TURYSTYCZNY\PREZENTACJA\Kontur gminy Olecko i miejscowosci\kontur Raczki Wielkie i Dabrowskie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502" y="2234902"/>
            <a:ext cx="1612498" cy="229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95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88" y="0"/>
            <a:ext cx="9189787" cy="6871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0857" y="4365104"/>
            <a:ext cx="90364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Między Pieńkami a Dąbrowskimi znajduje się wczesnośredniowieczne grodzisko Jaćwingów. Grodzisko, zwane też „Szwedzkim Szańcem”, położone jest w odległości około 2 km na </a:t>
            </a:r>
            <a:r>
              <a:rPr lang="pl-PL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połu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-dniowy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zachód od wsi Dąbrowskie w pobliżu dawnej linii kolejowej. Jest obwałowane, majdan nieznacznie wklęsły o wymiarach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45 x 40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m. Wysokość wzgórza wynosi około 20 m. Grodzisko pełniło funkcje obronne oraz mieszkalne i gospodarcze. Dojścia do grodu broniły ostro nachylone stoki wzgórza, na którym się znajdował. Podczas badań wykopaliskowych odkryto relikty wału przekładkowego. Natrafiono też na ślady wcześniejszego osadnictwa, datowanego na okres wpływów rzymskich.</a:t>
            </a:r>
          </a:p>
          <a:p>
            <a:pPr algn="just"/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Grodzisko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 Dąbrowskich datowane jest na X-XIII wiek.</a:t>
            </a:r>
          </a:p>
        </p:txBody>
      </p:sp>
      <p:pic>
        <p:nvPicPr>
          <p:cNvPr id="28675" name="Picture 3" descr="G:\KRONIKA. PROJEKT TURYSTYCZNY\PREZENTACJA\Kontur gminy Olecko i miejscowosci\kontur Dąbrowskie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963" y="-14064"/>
            <a:ext cx="1657014" cy="236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60308" y="3903439"/>
            <a:ext cx="57935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51. Dąbrowskie. Grodzisko Jaćwieskie</a:t>
            </a:r>
          </a:p>
        </p:txBody>
      </p:sp>
    </p:spTree>
    <p:extLst>
      <p:ext uri="{BB962C8B-B14F-4D97-AF65-F5344CB8AC3E}">
        <p14:creationId xmlns:p14="http://schemas.microsoft.com/office/powerpoint/2010/main" val="84413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467544" y="701988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 Charakter </a:t>
            </a:r>
            <a:r>
              <a:rPr lang="pl-PL" b="1" dirty="0"/>
              <a:t>spotkań:</a:t>
            </a:r>
            <a:r>
              <a:rPr lang="pl-PL" dirty="0"/>
              <a:t> turystyczno-poznawczo-rekreacyjny 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980970"/>
              </p:ext>
            </p:extLst>
          </p:nvPr>
        </p:nvGraphicFramePr>
        <p:xfrm>
          <a:off x="611560" y="1196752"/>
          <a:ext cx="8136904" cy="4802424"/>
        </p:xfrm>
        <a:graphic>
          <a:graphicData uri="http://schemas.openxmlformats.org/drawingml/2006/table">
            <a:tbl>
              <a:tblPr firstRow="1" firstCol="1" bandRow="1"/>
              <a:tblGrid>
                <a:gridCol w="648072"/>
                <a:gridCol w="5833539"/>
                <a:gridCol w="1655293"/>
              </a:tblGrid>
              <a:tr h="2759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rgbClr val="000000"/>
                          </a:solidFill>
                          <a:effectLst/>
                          <a:latin typeface="Georgia"/>
                          <a:ea typeface="Times New Roman"/>
                          <a:cs typeface="Calibri"/>
                        </a:rPr>
                        <a:t>Lp.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rgbClr val="000000"/>
                          </a:solidFill>
                          <a:effectLst/>
                          <a:latin typeface="Georgia"/>
                          <a:ea typeface="Times New Roman"/>
                          <a:cs typeface="Calibri"/>
                        </a:rPr>
                        <a:t>Przedsięwzięcie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solidFill>
                            <a:srgbClr val="000000"/>
                          </a:solidFill>
                          <a:effectLst/>
                          <a:latin typeface="Georgia"/>
                          <a:ea typeface="Times New Roman"/>
                          <a:cs typeface="Calibri"/>
                        </a:rPr>
                        <a:t>Termin realizacji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27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000000"/>
                          </a:solidFill>
                          <a:effectLst/>
                          <a:latin typeface="Georgia"/>
                          <a:ea typeface="Times New Roman"/>
                          <a:cs typeface="Calibri"/>
                        </a:rPr>
                        <a:t>1.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  <a:latin typeface="Georgia"/>
                          <a:ea typeface="Times New Roman"/>
                          <a:cs typeface="Calibri"/>
                        </a:rPr>
                        <a:t>Biwakowo-majowo</a:t>
                      </a:r>
                      <a:r>
                        <a:rPr lang="pl-PL" sz="1100" dirty="0">
                          <a:effectLst/>
                          <a:latin typeface="Georgia"/>
                          <a:ea typeface="Times New Roman"/>
                          <a:cs typeface="Calibri"/>
                        </a:rPr>
                        <a:t> 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Georgia"/>
                          <a:ea typeface="Times New Roman"/>
                          <a:cs typeface="Calibri"/>
                        </a:rPr>
                        <a:t>Poznanie walorów przyrodniczo-turystycznych trzech wybranych miejsc do biwakowania </a:t>
                      </a:r>
                      <a:endParaRPr lang="pl-PL" sz="1100" dirty="0" smtClean="0">
                        <a:effectLst/>
                        <a:latin typeface="Georgia"/>
                        <a:ea typeface="Times New Roman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  <a:latin typeface="Georgia"/>
                          <a:ea typeface="Times New Roman"/>
                          <a:cs typeface="Calibri"/>
                        </a:rPr>
                        <a:t>na </a:t>
                      </a:r>
                      <a:r>
                        <a:rPr lang="pl-PL" sz="1100" dirty="0">
                          <a:effectLst/>
                          <a:latin typeface="Georgia"/>
                          <a:ea typeface="Times New Roman"/>
                          <a:cs typeface="Calibri"/>
                        </a:rPr>
                        <a:t>terenie gminy Olecko; biwak, ognisko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Georgia"/>
                          <a:ea typeface="Times New Roman"/>
                          <a:cs typeface="Calibri"/>
                        </a:rPr>
                        <a:t>maj 2017 r.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Georgia"/>
                          <a:ea typeface="Times New Roman"/>
                          <a:cs typeface="Calibri"/>
                        </a:rPr>
                        <a:t> 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4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Georgia"/>
                          <a:ea typeface="Times New Roman"/>
                          <a:cs typeface="Calibri"/>
                        </a:rPr>
                        <a:t>2.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  <a:latin typeface="Georgia"/>
                          <a:ea typeface="Times New Roman"/>
                          <a:cs typeface="Calibri"/>
                        </a:rPr>
                        <a:t>Zabytki kultury materialnej</a:t>
                      </a:r>
                      <a:r>
                        <a:rPr lang="pl-PL" sz="1100" dirty="0">
                          <a:effectLst/>
                          <a:latin typeface="Georgia"/>
                          <a:ea typeface="Times New Roman"/>
                          <a:cs typeface="Calibri"/>
                        </a:rPr>
                        <a:t> 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Georgia"/>
                          <a:ea typeface="Times New Roman"/>
                          <a:cs typeface="Calibri"/>
                        </a:rPr>
                        <a:t>Odkrywanie i dokumentowanie miejsc niezwykłych, ciekawych pod względem historycznym, społecznym </a:t>
                      </a:r>
                      <a:r>
                        <a:rPr lang="pl-PL" sz="1100" dirty="0" smtClean="0">
                          <a:effectLst/>
                          <a:latin typeface="Georgia"/>
                          <a:ea typeface="Times New Roman"/>
                          <a:cs typeface="Calibri"/>
                        </a:rPr>
                        <a:t>i kulturowym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Georgia"/>
                          <a:ea typeface="Times New Roman"/>
                          <a:cs typeface="Calibri"/>
                        </a:rPr>
                        <a:t>czerwiec 2017 r.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Georgia"/>
                          <a:ea typeface="Times New Roman"/>
                          <a:cs typeface="Calibri"/>
                        </a:rPr>
                        <a:t> 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5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Georgia"/>
                          <a:ea typeface="Times New Roman"/>
                          <a:cs typeface="Calibri"/>
                        </a:rPr>
                        <a:t>3.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  <a:latin typeface="Georgia"/>
                          <a:ea typeface="Times New Roman"/>
                          <a:cs typeface="Calibri"/>
                        </a:rPr>
                        <a:t>Miejsca do zabaw i wypoczynku</a:t>
                      </a:r>
                      <a:r>
                        <a:rPr lang="pl-PL" sz="1100" dirty="0">
                          <a:effectLst/>
                          <a:latin typeface="Georgia"/>
                          <a:ea typeface="Times New Roman"/>
                          <a:cs typeface="Calibri"/>
                        </a:rPr>
                        <a:t> 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Georgia"/>
                          <a:ea typeface="Times New Roman"/>
                          <a:cs typeface="Calibri"/>
                        </a:rPr>
                        <a:t>Poznanie środowiska wodnego (jeziora, rzeki, plaże, mokradła, bagna) oraz miejsc do zabaw i </a:t>
                      </a:r>
                      <a:r>
                        <a:rPr lang="pl-PL" sz="1100" dirty="0" smtClean="0">
                          <a:effectLst/>
                          <a:latin typeface="Georgia"/>
                          <a:ea typeface="Times New Roman"/>
                          <a:cs typeface="Calibri"/>
                        </a:rPr>
                        <a:t>wypoczynku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effectLst/>
                          <a:latin typeface="Georgia"/>
                          <a:ea typeface="Times New Roman"/>
                          <a:cs typeface="Calibri"/>
                        </a:rPr>
                        <a:t>lipiec-sierpień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Georgia"/>
                          <a:ea typeface="Times New Roman"/>
                          <a:cs typeface="Calibri"/>
                        </a:rPr>
                        <a:t>2017 r.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5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Georgia"/>
                          <a:ea typeface="Times New Roman"/>
                          <a:cs typeface="Calibri"/>
                        </a:rPr>
                        <a:t>4.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  <a:latin typeface="Georgia"/>
                          <a:ea typeface="Times New Roman"/>
                          <a:cs typeface="Calibri"/>
                        </a:rPr>
                        <a:t>O czym szumi las?</a:t>
                      </a:r>
                      <a:r>
                        <a:rPr lang="pl-PL" sz="1100" dirty="0">
                          <a:effectLst/>
                          <a:latin typeface="Georgia"/>
                          <a:ea typeface="Times New Roman"/>
                          <a:cs typeface="Calibri"/>
                        </a:rPr>
                        <a:t> 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Georgia"/>
                          <a:ea typeface="Times New Roman"/>
                          <a:cs typeface="Calibri"/>
                        </a:rPr>
                        <a:t>Poznanie środowiska leśnego, składu gatunkowego lasów, wykorzystywanie darów lasu, grzybobranie </a:t>
                      </a:r>
                      <a:endParaRPr lang="pl-PL" sz="1100" dirty="0" smtClean="0">
                        <a:effectLst/>
                        <a:latin typeface="Georgia"/>
                        <a:ea typeface="Times New Roman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Georgia"/>
                          <a:ea typeface="Times New Roman"/>
                          <a:cs typeface="Calibri"/>
                        </a:rPr>
                        <a:t>wrzesień 2017 r.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Georgia"/>
                          <a:ea typeface="Times New Roman"/>
                          <a:cs typeface="Calibri"/>
                        </a:rPr>
                        <a:t> 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27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Georgia"/>
                          <a:ea typeface="Times New Roman"/>
                          <a:cs typeface="Calibri"/>
                        </a:rPr>
                        <a:t>5.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  <a:latin typeface="Georgia"/>
                          <a:ea typeface="Times New Roman"/>
                          <a:cs typeface="Calibri"/>
                        </a:rPr>
                        <a:t>Szlaki turystyczne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Georgia"/>
                          <a:ea typeface="Times New Roman"/>
                          <a:cs typeface="Calibri"/>
                        </a:rPr>
                        <a:t>Klasyfikacja szlaków turystycznych, wyprawa rowerowa/piesza szlakiem turystycznym;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Georgia"/>
                          <a:ea typeface="Times New Roman"/>
                          <a:cs typeface="Calibri"/>
                        </a:rPr>
                        <a:t>formy ochrony przyrody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Georgia"/>
                          <a:ea typeface="Times New Roman"/>
                          <a:cs typeface="Calibri"/>
                        </a:rPr>
                        <a:t>październik 2017 r.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27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000000"/>
                          </a:solidFill>
                          <a:effectLst/>
                          <a:latin typeface="Georgia"/>
                          <a:ea typeface="Times New Roman"/>
                          <a:cs typeface="Calibri"/>
                        </a:rPr>
                        <a:t>6.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  <a:latin typeface="Georgia"/>
                          <a:ea typeface="Times New Roman"/>
                          <a:cs typeface="Calibri"/>
                        </a:rPr>
                        <a:t>Zabytki kultury materialnej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Georgia"/>
                          <a:ea typeface="Times New Roman"/>
                          <a:cs typeface="Calibri"/>
                        </a:rPr>
                        <a:t>Odkrywanie i dokumentowanie miejsc niezwykłych, ciekawych pod względem historycznym, społecznym </a:t>
                      </a:r>
                      <a:r>
                        <a:rPr lang="pl-PL" sz="1100" dirty="0" smtClean="0">
                          <a:effectLst/>
                          <a:latin typeface="Georgia"/>
                          <a:ea typeface="Times New Roman"/>
                          <a:cs typeface="Calibri"/>
                        </a:rPr>
                        <a:t>i kulturowym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Georgia"/>
                          <a:ea typeface="Times New Roman"/>
                          <a:cs typeface="Calibri"/>
                        </a:rPr>
                        <a:t>listopad-grudzień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Georgia"/>
                          <a:ea typeface="Times New Roman"/>
                          <a:cs typeface="Calibri"/>
                        </a:rPr>
                        <a:t>2017 r.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95" marR="53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287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0"/>
            <a:ext cx="54360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 descr="G:\KRONIKA. PROJEKT TURYSTYCZNY\PREZENTACJA\Kontur gminy Olecko i miejscowosci\kontur Imionki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2" y="99476"/>
            <a:ext cx="1577394" cy="224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51520" y="2780928"/>
            <a:ext cx="33843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latin typeface="Arial" pitchFamily="34" charset="0"/>
                <a:cs typeface="Arial" pitchFamily="34" charset="0"/>
              </a:rPr>
              <a:t>W Imionkach warto zobaczyć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pozo-stałości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po parku dworskim z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prze-łomu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XIX i XX w. </a:t>
            </a:r>
            <a:endParaRPr lang="pl-PL" sz="16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l-PL" sz="1600" dirty="0" smtClean="0">
                <a:latin typeface="Arial" pitchFamily="34" charset="0"/>
                <a:cs typeface="Arial" pitchFamily="34" charset="0"/>
              </a:rPr>
              <a:t>Ponadto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- zespół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dawnego folwarku </a:t>
            </a:r>
            <a:endParaRPr lang="pl-PL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  z przełomu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XIX i XX wieku </a:t>
            </a:r>
            <a:endParaRPr lang="pl-PL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- zespół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stacji kolejowej </a:t>
            </a:r>
            <a:endParaRPr lang="pl-PL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  na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nieczynnej linii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kolejowej</a:t>
            </a:r>
          </a:p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  Olecko-Cimochy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z 1911 r. </a:t>
            </a:r>
            <a:endParaRPr lang="pl-PL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(dworzec, dom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budynek</a:t>
            </a:r>
          </a:p>
          <a:p>
            <a:r>
              <a:rPr lang="pl-PL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gospodarczy)</a:t>
            </a:r>
          </a:p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- dwa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mosty drogowe nad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linią</a:t>
            </a:r>
          </a:p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kolejową Olecko-Cimochy </a:t>
            </a:r>
            <a:endParaRPr lang="pl-PL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z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około 1930 r.</a:t>
            </a:r>
          </a:p>
          <a:p>
            <a:r>
              <a:rPr lang="pl-PL" sz="1600" dirty="0">
                <a:latin typeface="Arial" pitchFamily="34" charset="0"/>
                <a:cs typeface="Arial" pitchFamily="34" charset="0"/>
              </a:rPr>
              <a:t>- cmentarz ewangelicki z XIX w.  </a:t>
            </a:r>
          </a:p>
        </p:txBody>
      </p:sp>
      <p:sp>
        <p:nvSpPr>
          <p:cNvPr id="3" name="Prostokąt 2"/>
          <p:cNvSpPr/>
          <p:nvPr/>
        </p:nvSpPr>
        <p:spPr>
          <a:xfrm>
            <a:off x="4719518" y="6085737"/>
            <a:ext cx="44383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52. </a:t>
            </a:r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Imionki. Zabytkowy 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park</a:t>
            </a:r>
          </a:p>
        </p:txBody>
      </p:sp>
    </p:spTree>
    <p:extLst>
      <p:ext uri="{BB962C8B-B14F-4D97-AF65-F5344CB8AC3E}">
        <p14:creationId xmlns:p14="http://schemas.microsoft.com/office/powerpoint/2010/main" val="201766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006605" y="5818208"/>
            <a:ext cx="38088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53. Kukowo. </a:t>
            </a:r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Cmentarze </a:t>
            </a:r>
          </a:p>
          <a:p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ewangelickie 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 XIX w.</a:t>
            </a:r>
          </a:p>
        </p:txBody>
      </p:sp>
      <p:sp>
        <p:nvSpPr>
          <p:cNvPr id="3" name="Prostokąt 2"/>
          <p:cNvSpPr/>
          <p:nvPr/>
        </p:nvSpPr>
        <p:spPr>
          <a:xfrm>
            <a:off x="121359" y="4778385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 Kukowie znajdują się cztery cmentarze ewangelickie z XIX wieku: </a:t>
            </a:r>
          </a:p>
          <a:p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na północ od wsi;</a:t>
            </a:r>
          </a:p>
          <a:p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rodzinny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przy drodze gruntowej na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północny</a:t>
            </a:r>
          </a:p>
          <a:p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wschód od wsi;</a:t>
            </a:r>
          </a:p>
          <a:p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przy drodze naprzeciw pensjonatu;</a:t>
            </a:r>
          </a:p>
          <a:p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po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południowej stronie szosy do </a:t>
            </a:r>
            <a:r>
              <a:rPr lang="pl-PL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Zajd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przy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drodze gruntowej.</a:t>
            </a:r>
          </a:p>
        </p:txBody>
      </p:sp>
      <p:pic>
        <p:nvPicPr>
          <p:cNvPr id="1027" name="Picture 3" descr="G:\KRONIKA. PROJEKT TURYSTYCZNY\PREZENTACJA\Kontur gminy Olecko i miejscowosci\kontur Kukowo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977"/>
            <a:ext cx="1663649" cy="237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98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7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04769" y="4607022"/>
            <a:ext cx="6079934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544830" algn="l"/>
              </a:tabLst>
            </a:pPr>
            <a:r>
              <a:rPr lang="pl-PL" sz="2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54. Zajdy. Cmentarz ewangelicki z XIX w.</a:t>
            </a:r>
          </a:p>
        </p:txBody>
      </p:sp>
      <p:sp>
        <p:nvSpPr>
          <p:cNvPr id="3" name="Prostokąt 2"/>
          <p:cNvSpPr/>
          <p:nvPr/>
        </p:nvSpPr>
        <p:spPr>
          <a:xfrm>
            <a:off x="53752" y="5060452"/>
            <a:ext cx="903649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l-PL" sz="16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l-PL" sz="1600" dirty="0" smtClean="0">
                <a:latin typeface="Arial" pitchFamily="34" charset="0"/>
                <a:cs typeface="Arial" pitchFamily="34" charset="0"/>
              </a:rPr>
              <a:t>W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Zajdach znajduje się cmentarz ewangelicki z XIX wieku, w lesie. Jest też mogiła zbiorowa żołnierzy armii niemieckiej z okresu I wojny światowej. Na cmentarzu pochowanych jest 114 żołnierzy niemieckich i 47 rosyjskich. Jeden z poległych to Johann Borkowski z 4 kompanii 44 Pułku Piechoty Graf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Dönhoff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 (7 Wschodniopruski) z Gołdapi, walczący 14.08.1914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r. z wkraczają-</a:t>
            </a:r>
            <a:r>
              <a:rPr lang="pl-PL" sz="1600" dirty="0" err="1" smtClean="0">
                <a:latin typeface="Arial" pitchFamily="34" charset="0"/>
                <a:cs typeface="Arial" pitchFamily="34" charset="0"/>
              </a:rPr>
              <a:t>cymi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do powiatu oleckiego wojskami rosyjskimi. Najwięcej jest nagrobków żołnierzy, którzy zginęli w potyczce 10 października 1914 r.</a:t>
            </a:r>
          </a:p>
          <a:p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2051" name="Picture 3" descr="G:\KRONIKA. PROJEKT TURYSTYCZNY\PREZENTACJA\Kontur gminy Olecko i miejscowosci\kontur Zajd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849" y="0"/>
            <a:ext cx="1647152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11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" y="0"/>
            <a:ext cx="9142218" cy="5286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76447" y="5958448"/>
            <a:ext cx="79928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   … w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Lesie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Zajdowskim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 między miejscowościami Gąski i Ślepie.</a:t>
            </a:r>
          </a:p>
        </p:txBody>
      </p:sp>
      <p:sp>
        <p:nvSpPr>
          <p:cNvPr id="3" name="Prostokąt 2"/>
          <p:cNvSpPr/>
          <p:nvPr/>
        </p:nvSpPr>
        <p:spPr>
          <a:xfrm>
            <a:off x="182540" y="5496783"/>
            <a:ext cx="53463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latin typeface="Arial" pitchFamily="34" charset="0"/>
                <a:cs typeface="Arial" pitchFamily="34" charset="0"/>
              </a:rPr>
              <a:t>55. Ślepie. Miejsce na grzybobranie</a:t>
            </a:r>
          </a:p>
        </p:txBody>
      </p:sp>
      <p:pic>
        <p:nvPicPr>
          <p:cNvPr id="3075" name="Picture 3" descr="G:\KRONIKA. PROJEKT TURYSTYCZNY\PREZENTACJA\Kontur gminy Olecko i miejscowosci\kontur Ślepie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376" y="0"/>
            <a:ext cx="1495665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42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KRONIKA. PROJEKT TURYSTYCZNY\PREZENTACJA\Prezentacja Atrakcje turystyczne  foto zmn\56. Kościół w Gąska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8" y="0"/>
            <a:ext cx="51229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KRONIKA. PROJEKT TURYSTYCZNY\PREZENTACJA\Kontur gminy Olecko i miejscowosci\kontur Gąski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776" y="0"/>
            <a:ext cx="1511263" cy="215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118039" y="332656"/>
            <a:ext cx="392392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endParaRPr lang="pl-PL" sz="1600" dirty="0" smtClean="0">
              <a:latin typeface="Arial" pitchFamily="34" charset="0"/>
              <a:cs typeface="Arial" pitchFamily="34" charset="0"/>
            </a:endParaRPr>
          </a:p>
          <a:p>
            <a:pPr algn="just" fontAlgn="base"/>
            <a:r>
              <a:rPr lang="pl-PL" sz="1600" dirty="0" smtClean="0">
                <a:latin typeface="Arial" pitchFamily="34" charset="0"/>
                <a:cs typeface="Arial" pitchFamily="34" charset="0"/>
              </a:rPr>
              <a:t>W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Gąskach, na uwagę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zasługuje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dawny kościół ewangelicki,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obecnie rzymsko-katolicki św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.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Antoniego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Padewskiego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     z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1833 r.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Wieżę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dobudowano w latach 1908-1909. W 1945 r. miejscowość zasiedliła ludność polska wyznania </a:t>
            </a:r>
            <a:r>
              <a:rPr lang="pl-PL" sz="1600" dirty="0" err="1" smtClean="0">
                <a:latin typeface="Arial" pitchFamily="34" charset="0"/>
                <a:cs typeface="Arial" pitchFamily="34" charset="0"/>
              </a:rPr>
              <a:t>rzym-skokatolickiego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, która przejęła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świątynię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. </a:t>
            </a:r>
            <a:endParaRPr lang="pl-PL" sz="1600" dirty="0" smtClean="0">
              <a:latin typeface="Arial" pitchFamily="34" charset="0"/>
              <a:cs typeface="Arial" pitchFamily="34" charset="0"/>
            </a:endParaRPr>
          </a:p>
          <a:p>
            <a:pPr algn="just" fontAlgn="base"/>
            <a:r>
              <a:rPr lang="pl-PL" sz="1600" dirty="0" smtClean="0">
                <a:latin typeface="Arial" pitchFamily="34" charset="0"/>
                <a:cs typeface="Arial" pitchFamily="34" charset="0"/>
              </a:rPr>
              <a:t>Kościół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jest budowlą halową, murowaną w stylu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neoklasycystycznym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z </a:t>
            </a:r>
            <a:r>
              <a:rPr lang="pl-PL" sz="1600" dirty="0" err="1" smtClean="0">
                <a:latin typeface="Arial" pitchFamily="34" charset="0"/>
                <a:cs typeface="Arial" pitchFamily="34" charset="0"/>
              </a:rPr>
              <a:t>wyodrę-bnionym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niewielkim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prezbiterium, do </a:t>
            </a:r>
            <a:r>
              <a:rPr lang="pl-PL" sz="1600" dirty="0" err="1" smtClean="0">
                <a:latin typeface="Arial" pitchFamily="34" charset="0"/>
                <a:cs typeface="Arial" pitchFamily="34" charset="0"/>
              </a:rPr>
              <a:t>któ-rego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od strony północnej przylega </a:t>
            </a:r>
            <a:r>
              <a:rPr lang="pl-PL" sz="1600" dirty="0" err="1" smtClean="0">
                <a:latin typeface="Arial" pitchFamily="34" charset="0"/>
                <a:cs typeface="Arial" pitchFamily="34" charset="0"/>
              </a:rPr>
              <a:t>zakry-stia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z monumentalną wieżą. Korpus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na-</a:t>
            </a:r>
            <a:r>
              <a:rPr lang="pl-PL" sz="1600" dirty="0" err="1" smtClean="0">
                <a:latin typeface="Arial" pitchFamily="34" charset="0"/>
                <a:cs typeface="Arial" pitchFamily="34" charset="0"/>
              </a:rPr>
              <a:t>wowy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podzielony jest kolumnami pod-trzymującymi balkony.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W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świątyni są dwa ołtarze: główny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w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prezbiterium i boczny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 w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nawie północnej. </a:t>
            </a:r>
            <a:endParaRPr lang="pl-PL" sz="1600" dirty="0" smtClean="0">
              <a:latin typeface="Arial" pitchFamily="34" charset="0"/>
              <a:cs typeface="Arial" pitchFamily="34" charset="0"/>
            </a:endParaRPr>
          </a:p>
          <a:p>
            <a:pPr algn="just" fontAlgn="base"/>
            <a:r>
              <a:rPr lang="pl-PL" sz="1600" dirty="0" smtClean="0">
                <a:latin typeface="Arial" pitchFamily="34" charset="0"/>
                <a:cs typeface="Arial" pitchFamily="34" charset="0"/>
              </a:rPr>
              <a:t>Nastawa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ołtarza głównego została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wyko-nana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w latach 50. XX w. w Giżycku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.</a:t>
            </a:r>
            <a:endParaRPr lang="pl-PL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5137123" y="530120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400" b="1" dirty="0">
                <a:latin typeface="Arial" pitchFamily="34" charset="0"/>
                <a:cs typeface="Arial" pitchFamily="34" charset="0"/>
              </a:rPr>
              <a:t>56. Gąski. Zabytkowy </a:t>
            </a:r>
            <a:endParaRPr lang="pl-PL" sz="2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2400" b="1" dirty="0" smtClean="0">
                <a:latin typeface="Arial" pitchFamily="34" charset="0"/>
                <a:cs typeface="Arial" pitchFamily="34" charset="0"/>
              </a:rPr>
              <a:t>kościół </a:t>
            </a:r>
            <a:r>
              <a:rPr lang="pl-PL" sz="2400" b="1" dirty="0">
                <a:latin typeface="Arial" pitchFamily="34" charset="0"/>
                <a:cs typeface="Arial" pitchFamily="34" charset="0"/>
              </a:rPr>
              <a:t>i pomnik poległych mieszkańców wsi</a:t>
            </a:r>
          </a:p>
        </p:txBody>
      </p:sp>
    </p:spTree>
    <p:extLst>
      <p:ext uri="{BB962C8B-B14F-4D97-AF65-F5344CB8AC3E}">
        <p14:creationId xmlns:p14="http://schemas.microsoft.com/office/powerpoint/2010/main" val="339611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24"/>
            <a:ext cx="9144000" cy="6874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 descr="G:\KRONIKA. PROJEKT TURYSTYCZNY\PREZENTACJA\Kontur gminy Olecko i miejscowosci\kontur Gąski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07" y="-16024"/>
            <a:ext cx="1607893" cy="22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" y="4239411"/>
            <a:ext cx="3059385" cy="261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/>
          <p:cNvSpPr/>
          <p:nvPr/>
        </p:nvSpPr>
        <p:spPr>
          <a:xfrm>
            <a:off x="3186239" y="4614227"/>
            <a:ext cx="62987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Gąski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Zabytkowy </a:t>
            </a:r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kościół </a:t>
            </a:r>
          </a:p>
          <a:p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pomnik poległych mieszkańców wsi</a:t>
            </a:r>
          </a:p>
        </p:txBody>
      </p:sp>
      <p:sp>
        <p:nvSpPr>
          <p:cNvPr id="2" name="Prostokąt 1"/>
          <p:cNvSpPr/>
          <p:nvPr/>
        </p:nvSpPr>
        <p:spPr>
          <a:xfrm>
            <a:off x="3175273" y="5445224"/>
            <a:ext cx="59687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 zboczu wzgórza przy kościele znajduje się pomnik upamiętniający mieszkańców wsi poległych w I wojnie światowej.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Gąski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były zakładane dwukrotnie. </a:t>
            </a:r>
            <a:endParaRPr lang="pl-PL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Pierwszy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raz w 1519 r, drugi w 1539 r. </a:t>
            </a:r>
            <a:endParaRPr lang="pl-PL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We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wsi znajduje się kilka domów z przełomu XIX i XX w. </a:t>
            </a:r>
          </a:p>
        </p:txBody>
      </p:sp>
    </p:spTree>
    <p:extLst>
      <p:ext uri="{BB962C8B-B14F-4D97-AF65-F5344CB8AC3E}">
        <p14:creationId xmlns:p14="http://schemas.microsoft.com/office/powerpoint/2010/main" val="211840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147617" cy="686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147617" y="5719829"/>
            <a:ext cx="39963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latin typeface="Arial" pitchFamily="34" charset="0"/>
                <a:cs typeface="Arial" pitchFamily="34" charset="0"/>
              </a:rPr>
              <a:t>We wsi znajduje się nieczynny </a:t>
            </a:r>
            <a:endParaRPr lang="pl-PL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budynek z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wysoką drewnianą wieżą służącą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do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suszenia węży strażackich.</a:t>
            </a:r>
          </a:p>
        </p:txBody>
      </p:sp>
      <p:sp>
        <p:nvSpPr>
          <p:cNvPr id="3" name="Prostokąt 2"/>
          <p:cNvSpPr/>
          <p:nvPr/>
        </p:nvSpPr>
        <p:spPr>
          <a:xfrm>
            <a:off x="5147617" y="4888832"/>
            <a:ext cx="34676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latin typeface="Arial" pitchFamily="34" charset="0"/>
                <a:cs typeface="Arial" pitchFamily="34" charset="0"/>
              </a:rPr>
              <a:t>57. Gąski. Stara </a:t>
            </a:r>
            <a:r>
              <a:rPr lang="pl-PL" sz="2400" b="1" dirty="0" smtClean="0">
                <a:latin typeface="Arial" pitchFamily="34" charset="0"/>
                <a:cs typeface="Arial" pitchFamily="34" charset="0"/>
              </a:rPr>
              <a:t>wieża </a:t>
            </a:r>
          </a:p>
          <a:p>
            <a:r>
              <a:rPr lang="pl-PL" sz="2400" b="1" dirty="0" smtClean="0">
                <a:latin typeface="Arial" pitchFamily="34" charset="0"/>
                <a:cs typeface="Arial" pitchFamily="34" charset="0"/>
              </a:rPr>
              <a:t>      strażacka</a:t>
            </a:r>
            <a:endParaRPr lang="pl-PL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 descr="G:\KRONIKA. PROJEKT TURYSTYCZNY\PREZENTACJA\Kontur gminy Olecko i miejscowosci\kontur Gąski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736" y="97276"/>
            <a:ext cx="1607893" cy="22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0"/>
            <a:ext cx="3857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20479" y="4869160"/>
            <a:ext cx="493204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W Gąskach znajdują się trzy cmentarze ewangelickie:</a:t>
            </a:r>
          </a:p>
          <a:p>
            <a:pPr>
              <a:spcAft>
                <a:spcPts val="0"/>
              </a:spcAft>
            </a:pP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- z XIX wieku, na północ od wsi;</a:t>
            </a:r>
          </a:p>
          <a:p>
            <a:pPr>
              <a:spcAft>
                <a:spcPts val="0"/>
              </a:spcAft>
            </a:pP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- z przełomu XIX i XX wieku, na wschód od wsi;</a:t>
            </a:r>
          </a:p>
          <a:p>
            <a:pPr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- z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XIX i </a:t>
            </a:r>
            <a:r>
              <a:rPr lang="pl-PL" sz="1600" dirty="0" err="1">
                <a:latin typeface="Arial" pitchFamily="34" charset="0"/>
                <a:ea typeface="Calibri"/>
                <a:cs typeface="Arial" pitchFamily="34" charset="0"/>
              </a:rPr>
              <a:t>I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 połowy XX wieku z mogiłą zbiorową </a:t>
            </a: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trzech</a:t>
            </a:r>
          </a:p>
          <a:p>
            <a:pPr>
              <a:spcAft>
                <a:spcPts val="0"/>
              </a:spcAft>
            </a:pPr>
            <a:r>
              <a:rPr lang="pl-PL" sz="1600" dirty="0" smtClean="0">
                <a:latin typeface="Arial" pitchFamily="34" charset="0"/>
                <a:ea typeface="Calibri"/>
                <a:cs typeface="Arial" pitchFamily="34" charset="0"/>
              </a:rPr>
              <a:t>  nieznanych </a:t>
            </a: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żołnierzy armii rosyjskiej.</a:t>
            </a:r>
          </a:p>
          <a:p>
            <a:pPr>
              <a:spcAft>
                <a:spcPts val="0"/>
              </a:spcAft>
            </a:pPr>
            <a:r>
              <a:rPr lang="pl-PL" dirty="0">
                <a:latin typeface="Times New Roman"/>
                <a:ea typeface="Calibri"/>
                <a:cs typeface="Times New Roman"/>
              </a:rPr>
              <a:t> </a:t>
            </a:r>
            <a:endParaRPr lang="pl-PL" sz="1600" dirty="0">
              <a:ea typeface="Calibri"/>
              <a:cs typeface="Times New Roman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44698" y="4038163"/>
            <a:ext cx="45590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latin typeface="Arial" pitchFamily="34" charset="0"/>
                <a:cs typeface="Arial" pitchFamily="34" charset="0"/>
              </a:rPr>
              <a:t>58. Gąski. Cmentarze </a:t>
            </a:r>
            <a:endParaRPr lang="pl-PL" sz="2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1" dirty="0" smtClean="0">
                <a:latin typeface="Arial" pitchFamily="34" charset="0"/>
                <a:cs typeface="Arial" pitchFamily="34" charset="0"/>
              </a:rPr>
              <a:t>     ewangelickie </a:t>
            </a:r>
            <a:r>
              <a:rPr lang="pl-PL" sz="2400" b="1" dirty="0">
                <a:latin typeface="Arial" pitchFamily="34" charset="0"/>
                <a:cs typeface="Arial" pitchFamily="34" charset="0"/>
              </a:rPr>
              <a:t>z XIX i XX w.</a:t>
            </a:r>
          </a:p>
        </p:txBody>
      </p:sp>
      <p:pic>
        <p:nvPicPr>
          <p:cNvPr id="5" name="Picture 3" descr="G:\KRONIKA. PROJEKT TURYSTYCZNY\PREZENTACJA\Kontur gminy Olecko i miejscowosci\kontur Gąski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4" y="97276"/>
            <a:ext cx="1607893" cy="22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36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KRONIKA. PROJEKT TURYSTYCZNY\PREZENTACJA\Prezentacja Atrakcje turystyczne  foto zmn\59. Najpiekniejsze drzew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1"/>
            <a:ext cx="914400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0" y="5373216"/>
            <a:ext cx="50787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59. Gąski. Najpiękniejsze drzewo</a:t>
            </a:r>
          </a:p>
        </p:txBody>
      </p:sp>
      <p:sp>
        <p:nvSpPr>
          <p:cNvPr id="3" name="Prostokąt 2"/>
          <p:cNvSpPr/>
          <p:nvPr/>
        </p:nvSpPr>
        <p:spPr>
          <a:xfrm>
            <a:off x="0" y="5908848"/>
            <a:ext cx="903649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latin typeface="Arial" pitchFamily="34" charset="0"/>
                <a:cs typeface="Arial" pitchFamily="34" charset="0"/>
              </a:rPr>
              <a:t>Najpiękniejsze drzewo w gminie Olecko rośnie w Gąskach na wzgórzu, po lewej stronie drogi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     w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kierunku do Ełku. Jest nim klon zwyczajny. Piękny, rozłożysty, o koronie kulistej. Jego gałęzie dotykają podłoża. Z jednego pnia wyrastają główne konary. Imponujące przyrosty!</a:t>
            </a:r>
          </a:p>
        </p:txBody>
      </p:sp>
      <p:pic>
        <p:nvPicPr>
          <p:cNvPr id="5" name="Picture 3" descr="G:\KRONIKA. PROJEKT TURYSTYCZNY\PREZENTACJA\Kontur gminy Olecko i miejscowosci\kontur Gąski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062" y="0"/>
            <a:ext cx="1607893" cy="22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35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G:\KRONIKA. PROJEKT TURYSTYCZNY\KRONIKA\Kronika. Projekt. Gąski\59. Kronika. Najpiękniejsze drzewo\P1320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70672"/>
            <a:ext cx="2327050" cy="285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62834" y="2808665"/>
            <a:ext cx="889248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l-PL" sz="16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l-PL" sz="1600" b="1" dirty="0" smtClean="0">
                <a:latin typeface="Arial" pitchFamily="34" charset="0"/>
                <a:cs typeface="Arial" pitchFamily="34" charset="0"/>
              </a:rPr>
              <a:t>Klon </a:t>
            </a:r>
            <a:r>
              <a:rPr lang="pl-PL" sz="1600" b="1" dirty="0">
                <a:latin typeface="Arial" pitchFamily="34" charset="0"/>
                <a:cs typeface="Arial" pitchFamily="34" charset="0"/>
              </a:rPr>
              <a:t>zwyczajny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 – gatunek z rodziny mydleńcowatych, dorasta do 30 m, dożywa 150 lat, odporny na zanieczyszczenie powietrza; jego drewno doskonale nadaje się do obróbki - można z niego wykonywać instrumenty muzyczne. </a:t>
            </a:r>
          </a:p>
          <a:p>
            <a:pPr algn="just"/>
            <a:r>
              <a:rPr lang="pl-PL" sz="1600" dirty="0">
                <a:latin typeface="Arial" pitchFamily="34" charset="0"/>
                <a:cs typeface="Arial" pitchFamily="34" charset="0"/>
              </a:rPr>
              <a:t> </a:t>
            </a:r>
          </a:p>
          <a:p>
            <a:pPr algn="just"/>
            <a:r>
              <a:rPr lang="pl-PL" sz="1600" i="1" dirty="0">
                <a:latin typeface="Arial" pitchFamily="34" charset="0"/>
                <a:cs typeface="Arial" pitchFamily="34" charset="0"/>
              </a:rPr>
              <a:t>Każde drzewo żyje i ma duszę, a także wielką, życiodajną lub... niszczycielską, moc. Jeśli człowiek okaże mu szacunek i dba o nie - może dla niego uczynić wiele dobrego. Kiedyś ludzie co dzień wykorzystywali życzliwą siłę drzew. Słowianie mieli swoje święte gaje - wielkie dęby, buki czy kasztanowce, spełniające między innymi rolę wyroczni. Szli do nich ze swoimi kłopotami i zasypiali pod ich gałęziami wierząc, że duchy drzew podpowiedzą im rozwiązanie problemu. Także chorzy przychodzili tu po zdrowie i... otrzymywali je. A przynajmniej tak uważali. Dlatego nawet ułamanie gałęzi w świętym gaju było grzechem. Zranione drzewo potrafiło bowiem bardzo zaszkodzić. Wierzono, że człowiek, który popełni taki występek, umrze nagle lub zostanie kaleką. W najlepszym razie już żadne drzewo nie użyczy mu swej energii... Dziś na nowo odkrywamy uzdrawiającą, dobroczynną moc drzew. Wiadomo, że leczyć może już samo przebywanie w lesie. </a:t>
            </a:r>
            <a:endParaRPr lang="pl-PL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2915816" y="2510650"/>
            <a:ext cx="46297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 smtClean="0">
                <a:latin typeface="Arial" pitchFamily="34" charset="0"/>
                <a:cs typeface="Arial" pitchFamily="34" charset="0"/>
              </a:rPr>
              <a:t>Gąski</a:t>
            </a:r>
            <a:r>
              <a:rPr lang="pl-PL" sz="2400" b="1" dirty="0">
                <a:latin typeface="Arial" pitchFamily="34" charset="0"/>
                <a:cs typeface="Arial" pitchFamily="34" charset="0"/>
              </a:rPr>
              <a:t>. Najpiękniejsze drzewo</a:t>
            </a:r>
          </a:p>
        </p:txBody>
      </p:sp>
      <p:pic>
        <p:nvPicPr>
          <p:cNvPr id="6" name="Picture 3" descr="G:\KRONIKA. PROJEKT TURYSTYCZNY\PREZENTACJA\Kontur gminy Olecko i miejscowosci\kontur Gąski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061" y="70672"/>
            <a:ext cx="1607893" cy="22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33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899592" y="476672"/>
            <a:ext cx="7488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/>
              <a:t>GMINA OLECKO</a:t>
            </a:r>
          </a:p>
        </p:txBody>
      </p:sp>
      <p:pic>
        <p:nvPicPr>
          <p:cNvPr id="22530" name="Picture 2" descr="olecko na tle Polsk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71956"/>
            <a:ext cx="15240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240px-Olecko_County_Warmia_Masur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063318"/>
            <a:ext cx="2286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Obraz 2" descr="Opis: Znalezione obrazy dla zapytania gmina olecko na mapi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068" y="916226"/>
            <a:ext cx="158115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kontur gmin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80676"/>
            <a:ext cx="15906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323528" y="2887682"/>
            <a:ext cx="856895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Gmina Olecko </a:t>
            </a:r>
            <a:r>
              <a:rPr lang="pl-PL" dirty="0"/>
              <a:t>– gmina miejsko-wiejska w północno-wschodniej </a:t>
            </a:r>
            <a:r>
              <a:rPr lang="pl-PL" dirty="0" smtClean="0"/>
              <a:t>części Polski</a:t>
            </a:r>
            <a:r>
              <a:rPr lang="pl-PL" dirty="0"/>
              <a:t>, </a:t>
            </a:r>
            <a:endParaRPr lang="pl-PL" dirty="0" smtClean="0"/>
          </a:p>
          <a:p>
            <a:r>
              <a:rPr lang="pl-PL" dirty="0"/>
              <a:t> </a:t>
            </a:r>
            <a:r>
              <a:rPr lang="pl-PL" dirty="0" smtClean="0"/>
              <a:t>                             w </a:t>
            </a:r>
            <a:r>
              <a:rPr lang="pl-PL" dirty="0"/>
              <a:t>województwie </a:t>
            </a:r>
            <a:r>
              <a:rPr lang="pl-PL" dirty="0" smtClean="0"/>
              <a:t>warmińsko-mazurskim, w </a:t>
            </a:r>
            <a:r>
              <a:rPr lang="pl-PL" dirty="0"/>
              <a:t>powiecie oleckim</a:t>
            </a:r>
          </a:p>
          <a:p>
            <a:r>
              <a:rPr lang="pl-PL" b="1" dirty="0"/>
              <a:t>Siedziba gminy:</a:t>
            </a:r>
            <a:r>
              <a:rPr lang="pl-PL" dirty="0"/>
              <a:t> Olecko</a:t>
            </a:r>
          </a:p>
          <a:p>
            <a:r>
              <a:rPr lang="pl-PL" b="1" dirty="0"/>
              <a:t>Powierzchnia:</a:t>
            </a:r>
            <a:r>
              <a:rPr lang="pl-PL" dirty="0"/>
              <a:t> 266,6 km</a:t>
            </a:r>
            <a:r>
              <a:rPr lang="pl-PL" baseline="30000" dirty="0"/>
              <a:t>2</a:t>
            </a:r>
            <a:r>
              <a:rPr lang="pl-PL" dirty="0"/>
              <a:t>    </a:t>
            </a:r>
          </a:p>
          <a:p>
            <a:r>
              <a:rPr lang="pl-PL" b="1" dirty="0"/>
              <a:t>Liczba ludności:</a:t>
            </a:r>
            <a:r>
              <a:rPr lang="pl-PL" dirty="0"/>
              <a:t> 22 078 (2015 r.) </a:t>
            </a:r>
          </a:p>
          <a:p>
            <a:r>
              <a:rPr lang="pl-PL" b="1" dirty="0"/>
              <a:t>Liczba miejscowości:</a:t>
            </a:r>
            <a:r>
              <a:rPr lang="pl-PL" dirty="0"/>
              <a:t> 45</a:t>
            </a:r>
          </a:p>
          <a:p>
            <a:r>
              <a:rPr lang="pl-PL" b="1" i="1" dirty="0"/>
              <a:t>Miasto </a:t>
            </a:r>
            <a:r>
              <a:rPr lang="pl-PL" i="1" dirty="0"/>
              <a:t>– Olecko (współrzędne geograficzne: szerokość: 54°02′01″N </a:t>
            </a:r>
            <a:r>
              <a:rPr lang="pl-PL" i="1" dirty="0" smtClean="0"/>
              <a:t>, długość</a:t>
            </a:r>
            <a:r>
              <a:rPr lang="pl-PL" i="1" dirty="0"/>
              <a:t>: 22°30′25″E) </a:t>
            </a:r>
            <a:endParaRPr lang="pl-PL" dirty="0"/>
          </a:p>
          <a:p>
            <a:r>
              <a:rPr lang="pl-PL" b="1" i="1" dirty="0"/>
              <a:t>Miejscowości </a:t>
            </a:r>
            <a:r>
              <a:rPr lang="pl-PL" i="1" dirty="0"/>
              <a:t>–</a:t>
            </a:r>
            <a:r>
              <a:rPr lang="pl-PL" b="1" i="1" dirty="0"/>
              <a:t> </a:t>
            </a:r>
            <a:r>
              <a:rPr lang="pl-PL" i="1" dirty="0"/>
              <a:t>Babki Gąseckie, Babki Oleckie, Biała Olecka, Borawskie, Borawskie Małe, Dąbrowskie, </a:t>
            </a:r>
            <a:r>
              <a:rPr lang="pl-PL" i="1" dirty="0" err="1"/>
              <a:t>Dąbrowskie-Osada</a:t>
            </a:r>
            <a:r>
              <a:rPr lang="pl-PL" i="1" dirty="0"/>
              <a:t>, Dobki, Doliwy, </a:t>
            </a:r>
            <a:r>
              <a:rPr lang="pl-PL" i="1" dirty="0" err="1"/>
              <a:t>Duły</a:t>
            </a:r>
            <a:r>
              <a:rPr lang="pl-PL" i="1" dirty="0"/>
              <a:t>, Dzięgiele Oleckie, Gąski, </a:t>
            </a:r>
            <a:r>
              <a:rPr lang="pl-PL" i="1" dirty="0" err="1"/>
              <a:t>Giże</a:t>
            </a:r>
            <a:r>
              <a:rPr lang="pl-PL" i="1" dirty="0"/>
              <a:t>, Gordejki, Gordejki Małe, Imionki, Jaśki, Judziki, Kijewo, Kolonie Dąbrowskie</a:t>
            </a:r>
            <a:r>
              <a:rPr lang="pl-PL" i="1" dirty="0" smtClean="0"/>
              <a:t>, </a:t>
            </a:r>
            <a:r>
              <a:rPr lang="pl-PL" i="1" dirty="0"/>
              <a:t>Kukowo, Lenarty, Lesk, Łęgowo, </a:t>
            </a:r>
            <a:r>
              <a:rPr lang="pl-PL" i="1" dirty="0" err="1"/>
              <a:t>Lipkowo</a:t>
            </a:r>
            <a:r>
              <a:rPr lang="pl-PL" i="1" dirty="0"/>
              <a:t>, Możne, Olecko-Kolonia</a:t>
            </a:r>
            <a:r>
              <a:rPr lang="pl-PL" i="1" dirty="0" smtClean="0"/>
              <a:t>, </a:t>
            </a:r>
            <a:r>
              <a:rPr lang="pl-PL" i="1" dirty="0"/>
              <a:t>Olszewo, Pieńki, Plewki, Przytuły, Raczki Wielkie, Rosochackie, Sedranki, Siejnik, </a:t>
            </a:r>
            <a:r>
              <a:rPr lang="pl-PL" i="1" dirty="0" smtClean="0"/>
              <a:t>Skowronki</a:t>
            </a:r>
            <a:r>
              <a:rPr lang="pl-PL" i="1" dirty="0"/>
              <a:t>, Szczecinki, Ślepie, Świdry, Wólka Kijewska,  Zabielne, Zajdy, Zatyki,  </a:t>
            </a:r>
            <a:r>
              <a:rPr lang="pl-PL" i="1" dirty="0" err="1"/>
              <a:t>Zielonówek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7083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507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3702" y="5768589"/>
            <a:ext cx="8712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Trasa: Gąski-Zajdy-Kukowo-Olecko Małe-Zatyki-Gąski </a:t>
            </a:r>
          </a:p>
          <a:p>
            <a:pPr>
              <a:spcAft>
                <a:spcPts val="0"/>
              </a:spcAft>
            </a:pPr>
            <a:r>
              <a:rPr lang="pl-PL" sz="1600" dirty="0">
                <a:latin typeface="Arial" pitchFamily="34" charset="0"/>
                <a:ea typeface="Calibri"/>
                <a:cs typeface="Arial" pitchFamily="34" charset="0"/>
              </a:rPr>
              <a:t>(fragmentami tras oznaczonych kolorem czerwonym, niebieskim i żółtym)</a:t>
            </a:r>
          </a:p>
        </p:txBody>
      </p:sp>
      <p:sp>
        <p:nvSpPr>
          <p:cNvPr id="3" name="Prostokąt 2"/>
          <p:cNvSpPr/>
          <p:nvPr/>
        </p:nvSpPr>
        <p:spPr>
          <a:xfrm>
            <a:off x="45841" y="5157741"/>
            <a:ext cx="8992794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544830" algn="l"/>
              </a:tabLst>
            </a:pPr>
            <a:r>
              <a:rPr lang="pl-PL" sz="2400" b="1" dirty="0">
                <a:latin typeface="Arial" pitchFamily="34" charset="0"/>
                <a:ea typeface="Calibri"/>
                <a:cs typeface="Arial" pitchFamily="34" charset="0"/>
              </a:rPr>
              <a:t>60. Gąski-Zajdy-Kukowo-Zatyki. Rowerem z Gąsek do </a:t>
            </a:r>
            <a:r>
              <a:rPr lang="pl-PL" sz="2400" b="1" dirty="0" err="1">
                <a:latin typeface="Arial" pitchFamily="34" charset="0"/>
                <a:ea typeface="Calibri"/>
                <a:cs typeface="Arial" pitchFamily="34" charset="0"/>
              </a:rPr>
              <a:t>Zatyk</a:t>
            </a:r>
            <a:endParaRPr lang="pl-PL" sz="2400" b="1" dirty="0"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5" name="Picture 3" descr="G:\KRONIKA. PROJEKT TURYSTYCZNY\PREZENTACJA\Kontur gminy Olecko i miejscowosci\kontur Gąski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614" y="4905"/>
            <a:ext cx="1607893" cy="22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17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6" y="4905"/>
            <a:ext cx="91578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-2" y="4765119"/>
            <a:ext cx="914399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 </a:t>
            </a:r>
            <a:endParaRPr lang="pl-PL" dirty="0"/>
          </a:p>
          <a:p>
            <a:endParaRPr lang="pl-PL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pl-PL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pl-PL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l-PL" sz="1600" b="1" dirty="0" smtClean="0">
                <a:latin typeface="Arial" pitchFamily="34" charset="0"/>
                <a:cs typeface="Arial" pitchFamily="34" charset="0"/>
              </a:rPr>
              <a:t>Gąski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– ogród i plac zabaw przy szkole podstawowej oraz ogród przy parkingu naprzeciwko kościoła</a:t>
            </a:r>
          </a:p>
          <a:p>
            <a:r>
              <a:rPr lang="pl-PL" sz="1600" b="1" dirty="0">
                <a:latin typeface="Arial" pitchFamily="34" charset="0"/>
                <a:cs typeface="Arial" pitchFamily="34" charset="0"/>
              </a:rPr>
              <a:t>Kijewo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– plac zabaw z altanką naprzeciw byłego dworca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kolejowego</a:t>
            </a:r>
            <a:r>
              <a:rPr lang="pl-PL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b="1" dirty="0" smtClean="0">
                <a:latin typeface="Arial" pitchFamily="34" charset="0"/>
                <a:cs typeface="Arial" pitchFamily="34" charset="0"/>
              </a:rPr>
              <a:t>                                       Babki Gąseckie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– miejsce na piknik przy elektrowni wodnej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</a:t>
            </a:r>
          </a:p>
        </p:txBody>
      </p:sp>
      <p:sp>
        <p:nvSpPr>
          <p:cNvPr id="3" name="Prostokąt 2"/>
          <p:cNvSpPr/>
          <p:nvPr/>
        </p:nvSpPr>
        <p:spPr>
          <a:xfrm>
            <a:off x="-13855" y="4997555"/>
            <a:ext cx="91439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61. Gąski-Kijewo-Babki Gąseckie. Miejsca do </a:t>
            </a:r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wypoczynku</a:t>
            </a:r>
          </a:p>
          <a:p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i 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rekreacji</a:t>
            </a:r>
          </a:p>
        </p:txBody>
      </p:sp>
      <p:pic>
        <p:nvPicPr>
          <p:cNvPr id="5" name="Picture 3" descr="G:\KRONIKA. PROJEKT TURYSTYCZNY\PREZENTACJA\Kontur gminy Olecko i miejscowosci\kontur Gąski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250" y="4905"/>
            <a:ext cx="1621750" cy="231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8107106" y="6396335"/>
            <a:ext cx="1023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latin typeface="Arial" pitchFamily="34" charset="0"/>
                <a:cs typeface="Arial" pitchFamily="34" charset="0"/>
              </a:rPr>
              <a:t>Gąski</a:t>
            </a:r>
          </a:p>
        </p:txBody>
      </p:sp>
    </p:spTree>
    <p:extLst>
      <p:ext uri="{BB962C8B-B14F-4D97-AF65-F5344CB8AC3E}">
        <p14:creationId xmlns:p14="http://schemas.microsoft.com/office/powerpoint/2010/main" val="134459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KRONIKA. PROJEKT TURYSTYCZNY\PREZENTACJA\Prezentacja Atrakcje turystyczne  foto zmn\61. Kijewo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-13855" y="5862297"/>
            <a:ext cx="91439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Gąski-Kijewo-Babki 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Gąseckie. Miejsca do </a:t>
            </a:r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wypoczynku</a:t>
            </a:r>
          </a:p>
          <a:p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 rekreacji                                                                            </a:t>
            </a:r>
            <a:r>
              <a:rPr lang="pl-PL" sz="2400" b="1" dirty="0" smtClean="0">
                <a:latin typeface="Arial" pitchFamily="34" charset="0"/>
                <a:cs typeface="Arial" pitchFamily="34" charset="0"/>
              </a:rPr>
              <a:t>Kijewo</a:t>
            </a:r>
            <a:endParaRPr lang="pl-PL" sz="2400" b="1" dirty="0">
              <a:latin typeface="Arial" pitchFamily="34" charset="0"/>
              <a:cs typeface="Arial" pitchFamily="34" charset="0"/>
            </a:endParaRPr>
          </a:p>
          <a:p>
            <a:endParaRPr lang="pl-PL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G:\KRONIKA. PROJEKT TURYSTYCZNY\PREZENTACJA\Kontur gminy Olecko i miejscowosci\kontur Kijewo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16"/>
            <a:ext cx="1611355" cy="229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75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KRONIKA. PROJEKT TURYSTYCZNY\PREZENTACJA\Prezentacja Atrakcje turystyczne  foto zmn\61. Babki Gąseckie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-13855" y="5862297"/>
            <a:ext cx="91439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Gąski-Kijewo-Babki 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Gąseckie. Miejsca do </a:t>
            </a:r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wypoczynku</a:t>
            </a:r>
          </a:p>
          <a:p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 rekreacji                                                             </a:t>
            </a:r>
            <a:r>
              <a:rPr lang="pl-PL" sz="2400" b="1" dirty="0" smtClean="0">
                <a:latin typeface="Arial" pitchFamily="34" charset="0"/>
                <a:cs typeface="Arial" pitchFamily="34" charset="0"/>
              </a:rPr>
              <a:t>Babki Gąseckie</a:t>
            </a:r>
            <a:endParaRPr lang="pl-PL" sz="2400" b="1" dirty="0">
              <a:latin typeface="Arial" pitchFamily="34" charset="0"/>
              <a:cs typeface="Arial" pitchFamily="34" charset="0"/>
            </a:endParaRPr>
          </a:p>
          <a:p>
            <a:endParaRPr lang="pl-PL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3" descr="G:\KRONIKA. PROJEKT TURYSTYCZNY\PREZENTACJA\Kontur gminy Olecko i miejscowosci\kontur Babki Gąseckie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596657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39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KRONIKA. PROJEKT TURYSTYCZNY\PREZENTACJA\Prezentacja Atrakcje turystyczne  foto zmn\62. Cmentarz w Swidra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4" y="0"/>
            <a:ext cx="9144000" cy="511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107504" y="5188174"/>
            <a:ext cx="62851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latin typeface="Arial" pitchFamily="34" charset="0"/>
                <a:cs typeface="Arial" pitchFamily="34" charset="0"/>
              </a:rPr>
              <a:t>62. Świdry. Cmentarz ewangelicki z XIX w.</a:t>
            </a:r>
          </a:p>
        </p:txBody>
      </p:sp>
      <p:pic>
        <p:nvPicPr>
          <p:cNvPr id="10243" name="Picture 3" descr="G:\KRONIKA. PROJEKT TURYSTYCZNY\PREZENTACJA\Kontur gminy Olecko i miejscowosci\kontur Świdr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9" y="-1429"/>
            <a:ext cx="1636502" cy="233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94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KRONIKA. PROJEKT TURYSTYCZNY\PREZENTACJA\Prezentacja Atrakcje turystyczne  foto zmn\63. Cmentarz ewang. w Kijew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71" y="260648"/>
            <a:ext cx="914947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07504" y="6246106"/>
            <a:ext cx="62903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latin typeface="Arial" pitchFamily="34" charset="0"/>
                <a:cs typeface="Arial" pitchFamily="34" charset="0"/>
              </a:rPr>
              <a:t>63. Kijewo. Cmentarz ewangelicki z XIX w.</a:t>
            </a:r>
          </a:p>
        </p:txBody>
      </p:sp>
      <p:pic>
        <p:nvPicPr>
          <p:cNvPr id="4" name="Picture 2" descr="G:\KRONIKA. PROJEKT TURYSTYCZNY\PREZENTACJA\Kontur gminy Olecko i miejscowosci\kontur Kijewo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16"/>
            <a:ext cx="1611355" cy="229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07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87"/>
            <a:ext cx="9144000" cy="686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9669" y="5353041"/>
            <a:ext cx="55675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64. Babki Gąseckie. Młyn wodny i jaz</a:t>
            </a:r>
          </a:p>
        </p:txBody>
      </p:sp>
      <p:sp>
        <p:nvSpPr>
          <p:cNvPr id="3" name="Prostokąt 2"/>
          <p:cNvSpPr/>
          <p:nvPr/>
        </p:nvSpPr>
        <p:spPr>
          <a:xfrm>
            <a:off x="0" y="5780782"/>
            <a:ext cx="90364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We wsi można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obejrzeć stary młyn wodny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i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dom młynarza z początku XX wieku oraz jaz i małą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prywatną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elektrownię wodną. Młyn już nie funkcjonuje, elektrownia rozpoczęła działalność w 1992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roku. Moc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zainstalowanej turbiny wynosi 75 </a:t>
            </a:r>
            <a:r>
              <a:rPr lang="pl-PL" sz="1600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kW.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Jej zadaniem jest pozyskiwanie energii elektrycznej ze źródeł odnawialnych. </a:t>
            </a:r>
          </a:p>
        </p:txBody>
      </p:sp>
      <p:pic>
        <p:nvPicPr>
          <p:cNvPr id="5" name="Picture 3" descr="G:\KRONIKA. PROJEKT TURYSTYCZNY\PREZENTACJA\Kontur gminy Olecko i miejscowosci\kontur Babki Gąseckie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596657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6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54" y="-14001"/>
            <a:ext cx="9192154" cy="687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/>
          <p:cNvSpPr/>
          <p:nvPr/>
        </p:nvSpPr>
        <p:spPr>
          <a:xfrm>
            <a:off x="30409" y="5226111"/>
            <a:ext cx="51267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65. Babki Gąseckie. Meandry Legi</a:t>
            </a:r>
          </a:p>
        </p:txBody>
      </p:sp>
      <p:sp>
        <p:nvSpPr>
          <p:cNvPr id="5" name="Prostokąt 4"/>
          <p:cNvSpPr/>
          <p:nvPr/>
        </p:nvSpPr>
        <p:spPr>
          <a:xfrm>
            <a:off x="-25009" y="5687776"/>
            <a:ext cx="91135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Lega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jest prawobrzeżnym dopływem Biebrzy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Długość rzeki wynosi 157 km.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Od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źródeł (w okolicach wsi Szarejki) do Jeziora Rajgrodzkiego nazywana jest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Legą, od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wypływu z jeziora – </a:t>
            </a:r>
            <a:r>
              <a:rPr lang="pl-PL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Jegrznią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a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po-niżej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miejscowości 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Kuligi –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Kanałem </a:t>
            </a:r>
            <a:r>
              <a:rPr lang="pl-PL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Woźnawiejskim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Pomiędzy jeziorem Selmęt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Wielki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Jeziorem Rajgrodzkim nosi nazwę Małkiń. </a:t>
            </a:r>
          </a:p>
        </p:txBody>
      </p:sp>
      <p:pic>
        <p:nvPicPr>
          <p:cNvPr id="7" name="Picture 3" descr="G:\KRONIKA. PROJEKT TURYSTYCZNY\PREZENTACJA\Kontur gminy Olecko i miejscowosci\kontur Babki Gąseckie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54" y="-14001"/>
            <a:ext cx="1596657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01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7334"/>
            <a:ext cx="9176210" cy="6875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1828" y="4826675"/>
            <a:ext cx="90364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l-PL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l-P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 </a:t>
            </a:r>
            <a:r>
              <a:rPr lang="pl-P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pl-P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abkach Gąseckich Lega tworzy </a:t>
            </a:r>
            <a:r>
              <a:rPr lang="pl-P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piękne meandry, wyspy i rozlewiska. Brzegi rzeki są jednak trudno dostępne, porośnięte bujną roślinnością. Króluje wierzba, olcha, brzoza i sosna oraz ptaki bekasy. W kilku miejscach na rzece znajdują są prowizoryczne mosty w postaci belek i desek, po których można przejść na drugą stronę. Lega jest dość szeroka i znakomicie nadaje się </a:t>
            </a:r>
            <a:r>
              <a:rPr lang="pl-P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 </a:t>
            </a:r>
            <a:r>
              <a:rPr lang="pl-P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spływów kajakowych. Przebiega tędy niebieski szlak turystyczny. </a:t>
            </a:r>
          </a:p>
          <a:p>
            <a:pPr algn="just"/>
            <a:endParaRPr lang="pl-PL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51828" y="4698121"/>
            <a:ext cx="51053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latin typeface="Arial" pitchFamily="34" charset="0"/>
                <a:cs typeface="Arial" pitchFamily="34" charset="0"/>
              </a:rPr>
              <a:t>Babki </a:t>
            </a:r>
            <a:r>
              <a:rPr lang="pl-PL" sz="2400" b="1" dirty="0">
                <a:latin typeface="Arial" pitchFamily="34" charset="0"/>
                <a:cs typeface="Arial" pitchFamily="34" charset="0"/>
              </a:rPr>
              <a:t>Gąseckie. Meandry Legi</a:t>
            </a:r>
          </a:p>
        </p:txBody>
      </p:sp>
      <p:pic>
        <p:nvPicPr>
          <p:cNvPr id="5" name="Picture 3" descr="G:\KRONIKA. PROJEKT TURYSTYCZNY\PREZENTACJA\Kontur gminy Olecko i miejscowosci\kontur Babki Gąseckie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596657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66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KRONIKA. PROJEKT TURYSTYCZNY\PREZENTACJA\Prezentacja Atrakcje turystyczne  foto zmn\65. Babki Gąseckie 0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51828" y="5716856"/>
            <a:ext cx="51053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Babki </a:t>
            </a:r>
            <a:r>
              <a:rPr lang="pl-PL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Gąseckie. Meandry Legi</a:t>
            </a:r>
          </a:p>
        </p:txBody>
      </p:sp>
      <p:sp>
        <p:nvSpPr>
          <p:cNvPr id="5" name="Prostokąt 4"/>
          <p:cNvSpPr/>
          <p:nvPr/>
        </p:nvSpPr>
        <p:spPr>
          <a:xfrm>
            <a:off x="0" y="6178521"/>
            <a:ext cx="8784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We wsi znajduje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się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kilka 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tradycyjnych murowanych zabudowań mazurskich i drewnianych domów oraz fragmenty brukowanej drogi. Większość gospodarstw przylega do </a:t>
            </a:r>
            <a:r>
              <a:rPr lang="pl-PL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Legi</a:t>
            </a:r>
            <a:r>
              <a:rPr lang="pl-PL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Picture 3" descr="G:\KRONIKA. PROJEKT TURYSTYCZNY\PREZENTACJA\Kontur gminy Olecko i miejscowosci\kontur Babki Gąseckie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105" y="5439"/>
            <a:ext cx="1596657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61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1068</TotalTime>
  <Words>6046</Words>
  <Application>Microsoft Office PowerPoint</Application>
  <PresentationFormat>Pokaz na ekranie (4:3)</PresentationFormat>
  <Paragraphs>591</Paragraphs>
  <Slides>102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102</vt:i4>
      </vt:variant>
    </vt:vector>
  </HeadingPairs>
  <TitlesOfParts>
    <vt:vector size="103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Sil-art Rycho444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Kowalski Ryszard</dc:creator>
  <cp:lastModifiedBy>Kowalski Ryszard</cp:lastModifiedBy>
  <cp:revision>223</cp:revision>
  <dcterms:created xsi:type="dcterms:W3CDTF">2017-12-12T18:49:42Z</dcterms:created>
  <dcterms:modified xsi:type="dcterms:W3CDTF">2017-12-31T16:59:54Z</dcterms:modified>
</cp:coreProperties>
</file>